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372" r:id="rId5"/>
    <p:sldId id="259" r:id="rId6"/>
    <p:sldId id="262" r:id="rId7"/>
    <p:sldId id="263" r:id="rId8"/>
    <p:sldId id="264" r:id="rId9"/>
    <p:sldId id="265" r:id="rId10"/>
    <p:sldId id="356" r:id="rId11"/>
    <p:sldId id="266" r:id="rId12"/>
    <p:sldId id="267" r:id="rId13"/>
    <p:sldId id="268" r:id="rId14"/>
    <p:sldId id="269" r:id="rId15"/>
    <p:sldId id="357" r:id="rId16"/>
    <p:sldId id="270" r:id="rId17"/>
    <p:sldId id="272" r:id="rId18"/>
    <p:sldId id="273" r:id="rId19"/>
    <p:sldId id="274" r:id="rId20"/>
    <p:sldId id="275" r:id="rId21"/>
    <p:sldId id="358" r:id="rId22"/>
    <p:sldId id="276" r:id="rId23"/>
    <p:sldId id="277" r:id="rId24"/>
    <p:sldId id="278" r:id="rId25"/>
    <p:sldId id="279" r:id="rId26"/>
    <p:sldId id="280" r:id="rId27"/>
    <p:sldId id="281" r:id="rId28"/>
    <p:sldId id="282" r:id="rId29"/>
    <p:sldId id="283" r:id="rId30"/>
    <p:sldId id="359" r:id="rId31"/>
    <p:sldId id="284" r:id="rId32"/>
    <p:sldId id="285" r:id="rId33"/>
    <p:sldId id="360" r:id="rId34"/>
    <p:sldId id="286" r:id="rId35"/>
    <p:sldId id="361" r:id="rId36"/>
    <p:sldId id="287" r:id="rId37"/>
    <p:sldId id="288" r:id="rId38"/>
    <p:sldId id="362" r:id="rId39"/>
    <p:sldId id="294" r:id="rId40"/>
    <p:sldId id="295" r:id="rId41"/>
    <p:sldId id="296" r:id="rId42"/>
    <p:sldId id="297" r:id="rId43"/>
    <p:sldId id="298" r:id="rId44"/>
    <p:sldId id="299" r:id="rId45"/>
    <p:sldId id="300" r:id="rId46"/>
    <p:sldId id="363" r:id="rId47"/>
    <p:sldId id="301" r:id="rId48"/>
    <p:sldId id="302" r:id="rId49"/>
    <p:sldId id="364" r:id="rId50"/>
    <p:sldId id="303" r:id="rId51"/>
    <p:sldId id="304" r:id="rId52"/>
    <p:sldId id="306" r:id="rId53"/>
    <p:sldId id="365" r:id="rId54"/>
    <p:sldId id="307" r:id="rId55"/>
    <p:sldId id="308"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66" r:id="rId75"/>
    <p:sldId id="328" r:id="rId76"/>
    <p:sldId id="329" r:id="rId77"/>
    <p:sldId id="367" r:id="rId78"/>
    <p:sldId id="331" r:id="rId79"/>
    <p:sldId id="368" r:id="rId80"/>
    <p:sldId id="332" r:id="rId81"/>
    <p:sldId id="333" r:id="rId82"/>
    <p:sldId id="334" r:id="rId83"/>
    <p:sldId id="369" r:id="rId84"/>
    <p:sldId id="335" r:id="rId85"/>
    <p:sldId id="336" r:id="rId86"/>
    <p:sldId id="337" r:id="rId87"/>
    <p:sldId id="338" r:id="rId88"/>
    <p:sldId id="339" r:id="rId89"/>
    <p:sldId id="340" r:id="rId90"/>
    <p:sldId id="370" r:id="rId91"/>
    <p:sldId id="371" r:id="rId92"/>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țiune implicită" id="{8D176FEE-1507-493D-8BD4-158C90EF25E1}">
          <p14:sldIdLst>
            <p14:sldId id="256"/>
            <p14:sldId id="257"/>
            <p14:sldId id="260"/>
            <p14:sldId id="372"/>
          </p14:sldIdLst>
        </p14:section>
        <p14:section name="Programul de vineri seară" id="{26A451D6-4442-4718-A425-A33ADA480E55}">
          <p14:sldIdLst>
            <p14:sldId id="259"/>
            <p14:sldId id="262"/>
            <p14:sldId id="263"/>
            <p14:sldId id="264"/>
            <p14:sldId id="265"/>
            <p14:sldId id="356"/>
          </p14:sldIdLst>
        </p14:section>
        <p14:section name="Închinarea prin rugăciune și Școala de Sabat" id="{C7BC413C-BA2E-4A59-BBA4-E33D8D8F968D}">
          <p14:sldIdLst>
            <p14:sldId id="266"/>
            <p14:sldId id="267"/>
            <p14:sldId id="268"/>
            <p14:sldId id="269"/>
            <p14:sldId id="357"/>
          </p14:sldIdLst>
        </p14:section>
        <p14:section name="Serviciul divin principal din Sabat diminieață" id="{E5E2B68C-6696-44D6-B632-8C0CAC74B4F1}">
          <p14:sldIdLst>
            <p14:sldId id="270"/>
            <p14:sldId id="272"/>
            <p14:sldId id="273"/>
            <p14:sldId id="274"/>
            <p14:sldId id="275"/>
            <p14:sldId id="358"/>
          </p14:sldIdLst>
        </p14:section>
        <p14:section name="Programul din Sabat după-amiază" id="{81A32E68-8672-4A5C-8347-8A8F55BA833D}">
          <p14:sldIdLst>
            <p14:sldId id="276"/>
            <p14:sldId id="277"/>
            <p14:sldId id="278"/>
            <p14:sldId id="279"/>
            <p14:sldId id="280"/>
            <p14:sldId id="281"/>
            <p14:sldId id="282"/>
            <p14:sldId id="283"/>
            <p14:sldId id="359"/>
          </p14:sldIdLst>
        </p14:section>
        <p14:section name="Sfințirea Sabatului și rețelele de socializare" id="{CB5CBF3D-3EFE-4B4A-9033-5D0ACB47FF82}">
          <p14:sldIdLst>
            <p14:sldId id="284"/>
            <p14:sldId id="285"/>
            <p14:sldId id="360"/>
          </p14:sldIdLst>
        </p14:section>
        <p14:section name="Adunări săptămânale de rugăciune" id="{8FE6A394-3188-4093-BDC0-DA59D339141D}">
          <p14:sldIdLst>
            <p14:sldId id="286"/>
            <p14:sldId id="361"/>
          </p14:sldIdLst>
        </p14:section>
        <p14:section name="Principii ale închinării publice" id="{301D7E80-9FB6-4AD1-929A-BFC053CC3C35}">
          <p14:sldIdLst>
            <p14:sldId id="287"/>
            <p14:sldId id="288"/>
            <p14:sldId id="362"/>
          </p14:sldIdLst>
        </p14:section>
        <p14:section name="Închinarea adventistă în familie" id="{FC355E45-FF1D-4AD5-B250-505E718AA626}">
          <p14:sldIdLst>
            <p14:sldId id="294"/>
            <p14:sldId id="295"/>
            <p14:sldId id="296"/>
            <p14:sldId id="297"/>
            <p14:sldId id="298"/>
            <p14:sldId id="299"/>
            <p14:sldId id="300"/>
            <p14:sldId id="363"/>
          </p14:sldIdLst>
        </p14:section>
        <p14:section name="Deschiderea și încheierea Sabatului" id="{93E6C855-8341-47CE-BC30-B58855C4A049}">
          <p14:sldIdLst>
            <p14:sldId id="301"/>
            <p14:sldId id="302"/>
            <p14:sldId id="364"/>
          </p14:sldIdLst>
        </p14:section>
        <p14:section name="Cum țineau Sabatul Domnul Isus și primii creștini" id="{C663A2AC-1CF4-4EA1-9FF3-12ED7D740476}">
          <p14:sldIdLst>
            <p14:sldId id="303"/>
            <p14:sldId id="304"/>
            <p14:sldId id="306"/>
            <p14:sldId id="365"/>
          </p14:sldIdLst>
        </p14:section>
        <p14:section name="Principiile Sabatului în practica Domnului Isus și în Spiritul Profetic" id="{CE934146-05B6-4C8E-8D6B-5288AC664AB3}">
          <p14:sldIdLst>
            <p14:sldId id="307"/>
            <p14:sldId id="308"/>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66"/>
          </p14:sldIdLst>
        </p14:section>
        <p14:section name="Ce făcea Ellen White în Sabat?" id="{E820B348-C5AB-41F5-9973-E9266E57F7A2}">
          <p14:sldIdLst>
            <p14:sldId id="328"/>
            <p14:sldId id="329"/>
            <p14:sldId id="367"/>
          </p14:sldIdLst>
        </p14:section>
        <p14:section name="Sabatul, zi de adunare și de bucurie" id="{74843BEB-5550-470F-968B-449ADBDFC033}">
          <p14:sldIdLst>
            <p14:sldId id="331"/>
            <p14:sldId id="368"/>
          </p14:sldIdLst>
        </p14:section>
        <p14:section name="Închinarea în Vechiul și Noul Testament" id="{389B8443-2298-43A1-9A96-6955934E84E6}">
          <p14:sldIdLst>
            <p14:sldId id="332"/>
            <p14:sldId id="333"/>
            <p14:sldId id="334"/>
            <p14:sldId id="369"/>
          </p14:sldIdLst>
        </p14:section>
        <p14:section name="Manualul Bisericii despre serviciile divine" id="{B38FA30F-9D96-4311-86A7-CCC84B631A22}">
          <p14:sldIdLst>
            <p14:sldId id="335"/>
            <p14:sldId id="336"/>
            <p14:sldId id="337"/>
            <p14:sldId id="338"/>
            <p14:sldId id="339"/>
            <p14:sldId id="340"/>
            <p14:sldId id="370"/>
            <p14:sldId id="3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350E"/>
    <a:srgbClr val="6589B2"/>
    <a:srgbClr val="AC7B61"/>
    <a:srgbClr val="4A625C"/>
    <a:srgbClr val="6C7E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0" d="100"/>
          <a:sy n="90" d="100"/>
        </p:scale>
        <p:origin x="39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25FFC3B9-D8BC-E189-4B01-7B6A2CF4DF29}"/>
              </a:ext>
            </a:extLst>
          </p:cNvPr>
          <p:cNvSpPr>
            <a:spLocks noGrp="1"/>
          </p:cNvSpPr>
          <p:nvPr>
            <p:ph type="ctrTitle"/>
          </p:nvPr>
        </p:nvSpPr>
        <p:spPr>
          <a:xfrm>
            <a:off x="1524000" y="1122363"/>
            <a:ext cx="9144000" cy="2387600"/>
          </a:xfrm>
        </p:spPr>
        <p:txBody>
          <a:bodyPr anchor="b"/>
          <a:lstStyle>
            <a:lvl1pPr algn="ctr">
              <a:defRPr sz="6000"/>
            </a:lvl1pPr>
          </a:lstStyle>
          <a:p>
            <a:r>
              <a:rPr lang="ro-RO"/>
              <a:t>Faceți clic pentru a edita stilul de titlu coordonator</a:t>
            </a:r>
          </a:p>
        </p:txBody>
      </p:sp>
      <p:sp>
        <p:nvSpPr>
          <p:cNvPr id="3" name="Subtitlu 2">
            <a:extLst>
              <a:ext uri="{FF2B5EF4-FFF2-40B4-BE49-F238E27FC236}">
                <a16:creationId xmlns:a16="http://schemas.microsoft.com/office/drawing/2014/main" id="{54DEBD00-16A5-5A53-04AE-D5FD66F05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p>
        </p:txBody>
      </p:sp>
      <p:sp>
        <p:nvSpPr>
          <p:cNvPr id="4" name="Substituent dată 3">
            <a:extLst>
              <a:ext uri="{FF2B5EF4-FFF2-40B4-BE49-F238E27FC236}">
                <a16:creationId xmlns:a16="http://schemas.microsoft.com/office/drawing/2014/main" id="{C66D4DF2-9E0C-3D97-2E65-42821407DE55}"/>
              </a:ext>
            </a:extLst>
          </p:cNvPr>
          <p:cNvSpPr>
            <a:spLocks noGrp="1"/>
          </p:cNvSpPr>
          <p:nvPr>
            <p:ph type="dt" sz="half" idx="10"/>
          </p:nvPr>
        </p:nvSpPr>
        <p:spPr/>
        <p:txBody>
          <a:bodyPr/>
          <a:lstStyle/>
          <a:p>
            <a:fld id="{E3A27C03-D861-4B9A-8519-532EDC967E03}" type="datetimeFigureOut">
              <a:rPr lang="ro-RO" smtClean="0"/>
              <a:t>23.09.2025</a:t>
            </a:fld>
            <a:endParaRPr lang="ro-RO"/>
          </a:p>
        </p:txBody>
      </p:sp>
      <p:sp>
        <p:nvSpPr>
          <p:cNvPr id="5" name="Substituent subsol 4">
            <a:extLst>
              <a:ext uri="{FF2B5EF4-FFF2-40B4-BE49-F238E27FC236}">
                <a16:creationId xmlns:a16="http://schemas.microsoft.com/office/drawing/2014/main" id="{958E6612-D194-DFDC-353D-96B4BB689799}"/>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C187DA0A-D6D5-1228-D32D-5D1EE4C85741}"/>
              </a:ext>
            </a:extLst>
          </p:cNvPr>
          <p:cNvSpPr>
            <a:spLocks noGrp="1"/>
          </p:cNvSpPr>
          <p:nvPr>
            <p:ph type="sldNum" sz="quarter" idx="12"/>
          </p:nvPr>
        </p:nvSpPr>
        <p:spPr/>
        <p:txBody>
          <a:bodyPr/>
          <a:lstStyle/>
          <a:p>
            <a:fld id="{4C5ED268-EA9B-43A3-98B6-55077E137D35}" type="slidenum">
              <a:rPr lang="ro-RO" smtClean="0"/>
              <a:t>‹#›</a:t>
            </a:fld>
            <a:endParaRPr lang="ro-RO"/>
          </a:p>
        </p:txBody>
      </p:sp>
    </p:spTree>
    <p:extLst>
      <p:ext uri="{BB962C8B-B14F-4D97-AF65-F5344CB8AC3E}">
        <p14:creationId xmlns:p14="http://schemas.microsoft.com/office/powerpoint/2010/main" val="1677383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2951FEB-68F3-2F28-C233-0E8FD56931F3}"/>
              </a:ext>
            </a:extLst>
          </p:cNvPr>
          <p:cNvSpPr>
            <a:spLocks noGrp="1"/>
          </p:cNvSpPr>
          <p:nvPr>
            <p:ph type="title"/>
          </p:nvPr>
        </p:nvSpPr>
        <p:spPr/>
        <p:txBody>
          <a:bodyPr/>
          <a:lstStyle/>
          <a:p>
            <a:r>
              <a:rPr lang="ro-RO"/>
              <a:t>Faceți clic pentru a edita stilul de titlu coordonator</a:t>
            </a:r>
          </a:p>
        </p:txBody>
      </p:sp>
      <p:sp>
        <p:nvSpPr>
          <p:cNvPr id="3" name="Substituent text vertical 2">
            <a:extLst>
              <a:ext uri="{FF2B5EF4-FFF2-40B4-BE49-F238E27FC236}">
                <a16:creationId xmlns:a16="http://schemas.microsoft.com/office/drawing/2014/main" id="{213CC0E5-2EBC-A68C-DEC1-C0A111C05A3B}"/>
              </a:ext>
            </a:extLst>
          </p:cNvPr>
          <p:cNvSpPr>
            <a:spLocks noGrp="1"/>
          </p:cNvSpPr>
          <p:nvPr>
            <p:ph type="body" orient="vert" idx="1"/>
          </p:nvPr>
        </p:nvSpPr>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24782949-C7FD-CD2F-7BE8-1817E01C63B8}"/>
              </a:ext>
            </a:extLst>
          </p:cNvPr>
          <p:cNvSpPr>
            <a:spLocks noGrp="1"/>
          </p:cNvSpPr>
          <p:nvPr>
            <p:ph type="dt" sz="half" idx="10"/>
          </p:nvPr>
        </p:nvSpPr>
        <p:spPr/>
        <p:txBody>
          <a:bodyPr/>
          <a:lstStyle/>
          <a:p>
            <a:fld id="{E3A27C03-D861-4B9A-8519-532EDC967E03}" type="datetimeFigureOut">
              <a:rPr lang="ro-RO" smtClean="0"/>
              <a:t>23.09.2025</a:t>
            </a:fld>
            <a:endParaRPr lang="ro-RO"/>
          </a:p>
        </p:txBody>
      </p:sp>
      <p:sp>
        <p:nvSpPr>
          <p:cNvPr id="5" name="Substituent subsol 4">
            <a:extLst>
              <a:ext uri="{FF2B5EF4-FFF2-40B4-BE49-F238E27FC236}">
                <a16:creationId xmlns:a16="http://schemas.microsoft.com/office/drawing/2014/main" id="{E16D466D-BFAE-BB69-77C3-416814070577}"/>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A097872C-C0AB-93DB-34B4-4B2C6619D5AA}"/>
              </a:ext>
            </a:extLst>
          </p:cNvPr>
          <p:cNvSpPr>
            <a:spLocks noGrp="1"/>
          </p:cNvSpPr>
          <p:nvPr>
            <p:ph type="sldNum" sz="quarter" idx="12"/>
          </p:nvPr>
        </p:nvSpPr>
        <p:spPr/>
        <p:txBody>
          <a:bodyPr/>
          <a:lstStyle/>
          <a:p>
            <a:fld id="{4C5ED268-EA9B-43A3-98B6-55077E137D35}" type="slidenum">
              <a:rPr lang="ro-RO" smtClean="0"/>
              <a:t>‹#›</a:t>
            </a:fld>
            <a:endParaRPr lang="ro-RO"/>
          </a:p>
        </p:txBody>
      </p:sp>
    </p:spTree>
    <p:extLst>
      <p:ext uri="{BB962C8B-B14F-4D97-AF65-F5344CB8AC3E}">
        <p14:creationId xmlns:p14="http://schemas.microsoft.com/office/powerpoint/2010/main" val="1314025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a:extLst>
              <a:ext uri="{FF2B5EF4-FFF2-40B4-BE49-F238E27FC236}">
                <a16:creationId xmlns:a16="http://schemas.microsoft.com/office/drawing/2014/main" id="{EA2BEA59-3660-60F0-E18F-5A32CB8BFF3C}"/>
              </a:ext>
            </a:extLst>
          </p:cNvPr>
          <p:cNvSpPr>
            <a:spLocks noGrp="1"/>
          </p:cNvSpPr>
          <p:nvPr>
            <p:ph type="title" orient="vert"/>
          </p:nvPr>
        </p:nvSpPr>
        <p:spPr>
          <a:xfrm>
            <a:off x="8724900" y="365125"/>
            <a:ext cx="2628900" cy="5811838"/>
          </a:xfrm>
        </p:spPr>
        <p:txBody>
          <a:bodyPr vert="eaVert"/>
          <a:lstStyle/>
          <a:p>
            <a:r>
              <a:rPr lang="ro-RO"/>
              <a:t>Faceți clic pentru a edita stilul de titlu coordonator</a:t>
            </a:r>
          </a:p>
        </p:txBody>
      </p:sp>
      <p:sp>
        <p:nvSpPr>
          <p:cNvPr id="3" name="Substituent text vertical 2">
            <a:extLst>
              <a:ext uri="{FF2B5EF4-FFF2-40B4-BE49-F238E27FC236}">
                <a16:creationId xmlns:a16="http://schemas.microsoft.com/office/drawing/2014/main" id="{E598BEE8-C416-70B2-79C9-A6AC8E3277E4}"/>
              </a:ext>
            </a:extLst>
          </p:cNvPr>
          <p:cNvSpPr>
            <a:spLocks noGrp="1"/>
          </p:cNvSpPr>
          <p:nvPr>
            <p:ph type="body" orient="vert" idx="1"/>
          </p:nvPr>
        </p:nvSpPr>
        <p:spPr>
          <a:xfrm>
            <a:off x="838200" y="365125"/>
            <a:ext cx="7734300" cy="5811838"/>
          </a:xfrm>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56AC511D-54B5-CFD4-F5BA-4A0CCF20BF00}"/>
              </a:ext>
            </a:extLst>
          </p:cNvPr>
          <p:cNvSpPr>
            <a:spLocks noGrp="1"/>
          </p:cNvSpPr>
          <p:nvPr>
            <p:ph type="dt" sz="half" idx="10"/>
          </p:nvPr>
        </p:nvSpPr>
        <p:spPr/>
        <p:txBody>
          <a:bodyPr/>
          <a:lstStyle/>
          <a:p>
            <a:fld id="{E3A27C03-D861-4B9A-8519-532EDC967E03}" type="datetimeFigureOut">
              <a:rPr lang="ro-RO" smtClean="0"/>
              <a:t>23.09.2025</a:t>
            </a:fld>
            <a:endParaRPr lang="ro-RO"/>
          </a:p>
        </p:txBody>
      </p:sp>
      <p:sp>
        <p:nvSpPr>
          <p:cNvPr id="5" name="Substituent subsol 4">
            <a:extLst>
              <a:ext uri="{FF2B5EF4-FFF2-40B4-BE49-F238E27FC236}">
                <a16:creationId xmlns:a16="http://schemas.microsoft.com/office/drawing/2014/main" id="{464401D3-3F33-D4F3-B76C-468717B9DD8B}"/>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E65B9652-D70E-82E6-563E-19F5EFC3772C}"/>
              </a:ext>
            </a:extLst>
          </p:cNvPr>
          <p:cNvSpPr>
            <a:spLocks noGrp="1"/>
          </p:cNvSpPr>
          <p:nvPr>
            <p:ph type="sldNum" sz="quarter" idx="12"/>
          </p:nvPr>
        </p:nvSpPr>
        <p:spPr/>
        <p:txBody>
          <a:bodyPr/>
          <a:lstStyle/>
          <a:p>
            <a:fld id="{4C5ED268-EA9B-43A3-98B6-55077E137D35}" type="slidenum">
              <a:rPr lang="ro-RO" smtClean="0"/>
              <a:t>‹#›</a:t>
            </a:fld>
            <a:endParaRPr lang="ro-RO"/>
          </a:p>
        </p:txBody>
      </p:sp>
    </p:spTree>
    <p:extLst>
      <p:ext uri="{BB962C8B-B14F-4D97-AF65-F5344CB8AC3E}">
        <p14:creationId xmlns:p14="http://schemas.microsoft.com/office/powerpoint/2010/main" val="1320266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54E1ED6-C7BB-8617-D858-8B7431D24E93}"/>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A3B369EE-568C-B39A-3052-191A3BF1A013}"/>
              </a:ext>
            </a:extLst>
          </p:cNvPr>
          <p:cNvSpPr>
            <a:spLocks noGrp="1"/>
          </p:cNvSpPr>
          <p:nvPr>
            <p:ph idx="1"/>
          </p:nvPr>
        </p:nvSpPr>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E56B4369-521E-A920-3F40-81DE06561E7C}"/>
              </a:ext>
            </a:extLst>
          </p:cNvPr>
          <p:cNvSpPr>
            <a:spLocks noGrp="1"/>
          </p:cNvSpPr>
          <p:nvPr>
            <p:ph type="dt" sz="half" idx="10"/>
          </p:nvPr>
        </p:nvSpPr>
        <p:spPr/>
        <p:txBody>
          <a:bodyPr/>
          <a:lstStyle/>
          <a:p>
            <a:fld id="{E3A27C03-D861-4B9A-8519-532EDC967E03}" type="datetimeFigureOut">
              <a:rPr lang="ro-RO" smtClean="0"/>
              <a:t>23.09.2025</a:t>
            </a:fld>
            <a:endParaRPr lang="ro-RO"/>
          </a:p>
        </p:txBody>
      </p:sp>
      <p:sp>
        <p:nvSpPr>
          <p:cNvPr id="5" name="Substituent subsol 4">
            <a:extLst>
              <a:ext uri="{FF2B5EF4-FFF2-40B4-BE49-F238E27FC236}">
                <a16:creationId xmlns:a16="http://schemas.microsoft.com/office/drawing/2014/main" id="{DF110A8A-1F96-0895-DBA3-270CA0F91424}"/>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A4AC9DBC-6329-857B-13B5-2139729F200B}"/>
              </a:ext>
            </a:extLst>
          </p:cNvPr>
          <p:cNvSpPr>
            <a:spLocks noGrp="1"/>
          </p:cNvSpPr>
          <p:nvPr>
            <p:ph type="sldNum" sz="quarter" idx="12"/>
          </p:nvPr>
        </p:nvSpPr>
        <p:spPr/>
        <p:txBody>
          <a:bodyPr/>
          <a:lstStyle/>
          <a:p>
            <a:fld id="{4C5ED268-EA9B-43A3-98B6-55077E137D35}" type="slidenum">
              <a:rPr lang="ro-RO" smtClean="0"/>
              <a:t>‹#›</a:t>
            </a:fld>
            <a:endParaRPr lang="ro-RO"/>
          </a:p>
        </p:txBody>
      </p:sp>
    </p:spTree>
    <p:extLst>
      <p:ext uri="{BB962C8B-B14F-4D97-AF65-F5344CB8AC3E}">
        <p14:creationId xmlns:p14="http://schemas.microsoft.com/office/powerpoint/2010/main" val="488554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A2176A8C-8660-34FD-4DDF-1F25F786AE19}"/>
              </a:ext>
            </a:extLst>
          </p:cNvPr>
          <p:cNvSpPr>
            <a:spLocks noGrp="1"/>
          </p:cNvSpPr>
          <p:nvPr>
            <p:ph type="title"/>
          </p:nvPr>
        </p:nvSpPr>
        <p:spPr>
          <a:xfrm>
            <a:off x="831850" y="1709738"/>
            <a:ext cx="10515600" cy="2852737"/>
          </a:xfrm>
        </p:spPr>
        <p:txBody>
          <a:bodyPr anchor="b"/>
          <a:lstStyle>
            <a:lvl1pPr>
              <a:defRPr sz="6000"/>
            </a:lvl1pPr>
          </a:lstStyle>
          <a:p>
            <a:r>
              <a:rPr lang="ro-RO"/>
              <a:t>Faceți clic pentru a edita stilul de titlu coordonator</a:t>
            </a:r>
          </a:p>
        </p:txBody>
      </p:sp>
      <p:sp>
        <p:nvSpPr>
          <p:cNvPr id="3" name="Substituent text 2">
            <a:extLst>
              <a:ext uri="{FF2B5EF4-FFF2-40B4-BE49-F238E27FC236}">
                <a16:creationId xmlns:a16="http://schemas.microsoft.com/office/drawing/2014/main" id="{C4AAF168-ABDC-B4AC-732F-EBD5D8A2C3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o-RO"/>
              <a:t>Faceţi clic pentru a edita Master stiluri text</a:t>
            </a:r>
          </a:p>
        </p:txBody>
      </p:sp>
      <p:sp>
        <p:nvSpPr>
          <p:cNvPr id="4" name="Substituent dată 3">
            <a:extLst>
              <a:ext uri="{FF2B5EF4-FFF2-40B4-BE49-F238E27FC236}">
                <a16:creationId xmlns:a16="http://schemas.microsoft.com/office/drawing/2014/main" id="{A5302208-0E20-9E57-F38A-2F49469273AB}"/>
              </a:ext>
            </a:extLst>
          </p:cNvPr>
          <p:cNvSpPr>
            <a:spLocks noGrp="1"/>
          </p:cNvSpPr>
          <p:nvPr>
            <p:ph type="dt" sz="half" idx="10"/>
          </p:nvPr>
        </p:nvSpPr>
        <p:spPr/>
        <p:txBody>
          <a:bodyPr/>
          <a:lstStyle/>
          <a:p>
            <a:fld id="{E3A27C03-D861-4B9A-8519-532EDC967E03}" type="datetimeFigureOut">
              <a:rPr lang="ro-RO" smtClean="0"/>
              <a:t>23.09.2025</a:t>
            </a:fld>
            <a:endParaRPr lang="ro-RO"/>
          </a:p>
        </p:txBody>
      </p:sp>
      <p:sp>
        <p:nvSpPr>
          <p:cNvPr id="5" name="Substituent subsol 4">
            <a:extLst>
              <a:ext uri="{FF2B5EF4-FFF2-40B4-BE49-F238E27FC236}">
                <a16:creationId xmlns:a16="http://schemas.microsoft.com/office/drawing/2014/main" id="{9C6F2175-F693-E5CF-C76C-E75E63D97557}"/>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03CAC2E2-EDD0-37E3-5899-3C83E16C235F}"/>
              </a:ext>
            </a:extLst>
          </p:cNvPr>
          <p:cNvSpPr>
            <a:spLocks noGrp="1"/>
          </p:cNvSpPr>
          <p:nvPr>
            <p:ph type="sldNum" sz="quarter" idx="12"/>
          </p:nvPr>
        </p:nvSpPr>
        <p:spPr/>
        <p:txBody>
          <a:bodyPr/>
          <a:lstStyle/>
          <a:p>
            <a:fld id="{4C5ED268-EA9B-43A3-98B6-55077E137D35}" type="slidenum">
              <a:rPr lang="ro-RO" smtClean="0"/>
              <a:t>‹#›</a:t>
            </a:fld>
            <a:endParaRPr lang="ro-RO"/>
          </a:p>
        </p:txBody>
      </p:sp>
    </p:spTree>
    <p:extLst>
      <p:ext uri="{BB962C8B-B14F-4D97-AF65-F5344CB8AC3E}">
        <p14:creationId xmlns:p14="http://schemas.microsoft.com/office/powerpoint/2010/main" val="1990816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0FDCDE5-7E47-D8CA-36D1-D3BECF2792B0}"/>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E71DB259-1079-3084-D555-310229EA3A28}"/>
              </a:ext>
            </a:extLst>
          </p:cNvPr>
          <p:cNvSpPr>
            <a:spLocks noGrp="1"/>
          </p:cNvSpPr>
          <p:nvPr>
            <p:ph sz="half" idx="1"/>
          </p:nvPr>
        </p:nvSpPr>
        <p:spPr>
          <a:xfrm>
            <a:off x="838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conținut 3">
            <a:extLst>
              <a:ext uri="{FF2B5EF4-FFF2-40B4-BE49-F238E27FC236}">
                <a16:creationId xmlns:a16="http://schemas.microsoft.com/office/drawing/2014/main" id="{3B863602-90ED-1A35-3B50-05A2C8446286}"/>
              </a:ext>
            </a:extLst>
          </p:cNvPr>
          <p:cNvSpPr>
            <a:spLocks noGrp="1"/>
          </p:cNvSpPr>
          <p:nvPr>
            <p:ph sz="half" idx="2"/>
          </p:nvPr>
        </p:nvSpPr>
        <p:spPr>
          <a:xfrm>
            <a:off x="6172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dată 4">
            <a:extLst>
              <a:ext uri="{FF2B5EF4-FFF2-40B4-BE49-F238E27FC236}">
                <a16:creationId xmlns:a16="http://schemas.microsoft.com/office/drawing/2014/main" id="{7CA9A8EC-B2AF-D671-4B68-7E76E99911DF}"/>
              </a:ext>
            </a:extLst>
          </p:cNvPr>
          <p:cNvSpPr>
            <a:spLocks noGrp="1"/>
          </p:cNvSpPr>
          <p:nvPr>
            <p:ph type="dt" sz="half" idx="10"/>
          </p:nvPr>
        </p:nvSpPr>
        <p:spPr/>
        <p:txBody>
          <a:bodyPr/>
          <a:lstStyle/>
          <a:p>
            <a:fld id="{E3A27C03-D861-4B9A-8519-532EDC967E03}" type="datetimeFigureOut">
              <a:rPr lang="ro-RO" smtClean="0"/>
              <a:t>23.09.2025</a:t>
            </a:fld>
            <a:endParaRPr lang="ro-RO"/>
          </a:p>
        </p:txBody>
      </p:sp>
      <p:sp>
        <p:nvSpPr>
          <p:cNvPr id="6" name="Substituent subsol 5">
            <a:extLst>
              <a:ext uri="{FF2B5EF4-FFF2-40B4-BE49-F238E27FC236}">
                <a16:creationId xmlns:a16="http://schemas.microsoft.com/office/drawing/2014/main" id="{2C23E01F-0448-1461-9621-77F0A97F84E1}"/>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id="{251CE5B1-55BA-C4E6-0409-70A0C06B1599}"/>
              </a:ext>
            </a:extLst>
          </p:cNvPr>
          <p:cNvSpPr>
            <a:spLocks noGrp="1"/>
          </p:cNvSpPr>
          <p:nvPr>
            <p:ph type="sldNum" sz="quarter" idx="12"/>
          </p:nvPr>
        </p:nvSpPr>
        <p:spPr/>
        <p:txBody>
          <a:bodyPr/>
          <a:lstStyle/>
          <a:p>
            <a:fld id="{4C5ED268-EA9B-43A3-98B6-55077E137D35}" type="slidenum">
              <a:rPr lang="ro-RO" smtClean="0"/>
              <a:t>‹#›</a:t>
            </a:fld>
            <a:endParaRPr lang="ro-RO"/>
          </a:p>
        </p:txBody>
      </p:sp>
    </p:spTree>
    <p:extLst>
      <p:ext uri="{BB962C8B-B14F-4D97-AF65-F5344CB8AC3E}">
        <p14:creationId xmlns:p14="http://schemas.microsoft.com/office/powerpoint/2010/main" val="113881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072EBB5-9D8E-F635-E824-930BD07AFD77}"/>
              </a:ext>
            </a:extLst>
          </p:cNvPr>
          <p:cNvSpPr>
            <a:spLocks noGrp="1"/>
          </p:cNvSpPr>
          <p:nvPr>
            <p:ph type="title"/>
          </p:nvPr>
        </p:nvSpPr>
        <p:spPr>
          <a:xfrm>
            <a:off x="839788" y="365125"/>
            <a:ext cx="10515600" cy="1325563"/>
          </a:xfrm>
        </p:spPr>
        <p:txBody>
          <a:bodyPr/>
          <a:lstStyle/>
          <a:p>
            <a:r>
              <a:rPr lang="ro-RO"/>
              <a:t>Faceți clic pentru a edita stilul de titlu coordonator</a:t>
            </a:r>
          </a:p>
        </p:txBody>
      </p:sp>
      <p:sp>
        <p:nvSpPr>
          <p:cNvPr id="3" name="Substituent text 2">
            <a:extLst>
              <a:ext uri="{FF2B5EF4-FFF2-40B4-BE49-F238E27FC236}">
                <a16:creationId xmlns:a16="http://schemas.microsoft.com/office/drawing/2014/main" id="{D3F04C09-5688-7BCE-E23B-D4754FB471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Substituent conținut 3">
            <a:extLst>
              <a:ext uri="{FF2B5EF4-FFF2-40B4-BE49-F238E27FC236}">
                <a16:creationId xmlns:a16="http://schemas.microsoft.com/office/drawing/2014/main" id="{DD5BB367-45F4-A7E6-09F2-C69747FB88B8}"/>
              </a:ext>
            </a:extLst>
          </p:cNvPr>
          <p:cNvSpPr>
            <a:spLocks noGrp="1"/>
          </p:cNvSpPr>
          <p:nvPr>
            <p:ph sz="half" idx="2"/>
          </p:nvPr>
        </p:nvSpPr>
        <p:spPr>
          <a:xfrm>
            <a:off x="839788" y="2505075"/>
            <a:ext cx="5157787"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text 4">
            <a:extLst>
              <a:ext uri="{FF2B5EF4-FFF2-40B4-BE49-F238E27FC236}">
                <a16:creationId xmlns:a16="http://schemas.microsoft.com/office/drawing/2014/main" id="{644440F4-1583-A051-C8A5-B5AB861DAA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Substituent conținut 5">
            <a:extLst>
              <a:ext uri="{FF2B5EF4-FFF2-40B4-BE49-F238E27FC236}">
                <a16:creationId xmlns:a16="http://schemas.microsoft.com/office/drawing/2014/main" id="{E18F9422-4E6A-85A5-6C36-A77623A953F1}"/>
              </a:ext>
            </a:extLst>
          </p:cNvPr>
          <p:cNvSpPr>
            <a:spLocks noGrp="1"/>
          </p:cNvSpPr>
          <p:nvPr>
            <p:ph sz="quarter" idx="4"/>
          </p:nvPr>
        </p:nvSpPr>
        <p:spPr>
          <a:xfrm>
            <a:off x="6172200" y="2505075"/>
            <a:ext cx="5183188"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7" name="Substituent dată 6">
            <a:extLst>
              <a:ext uri="{FF2B5EF4-FFF2-40B4-BE49-F238E27FC236}">
                <a16:creationId xmlns:a16="http://schemas.microsoft.com/office/drawing/2014/main" id="{0059E8C6-7497-E52A-D7AB-1382FAA1F11A}"/>
              </a:ext>
            </a:extLst>
          </p:cNvPr>
          <p:cNvSpPr>
            <a:spLocks noGrp="1"/>
          </p:cNvSpPr>
          <p:nvPr>
            <p:ph type="dt" sz="half" idx="10"/>
          </p:nvPr>
        </p:nvSpPr>
        <p:spPr/>
        <p:txBody>
          <a:bodyPr/>
          <a:lstStyle/>
          <a:p>
            <a:fld id="{E3A27C03-D861-4B9A-8519-532EDC967E03}" type="datetimeFigureOut">
              <a:rPr lang="ro-RO" smtClean="0"/>
              <a:t>23.09.2025</a:t>
            </a:fld>
            <a:endParaRPr lang="ro-RO"/>
          </a:p>
        </p:txBody>
      </p:sp>
      <p:sp>
        <p:nvSpPr>
          <p:cNvPr id="8" name="Substituent subsol 7">
            <a:extLst>
              <a:ext uri="{FF2B5EF4-FFF2-40B4-BE49-F238E27FC236}">
                <a16:creationId xmlns:a16="http://schemas.microsoft.com/office/drawing/2014/main" id="{0871826F-E038-49EF-93BC-6B3AD4868B5E}"/>
              </a:ext>
            </a:extLst>
          </p:cNvPr>
          <p:cNvSpPr>
            <a:spLocks noGrp="1"/>
          </p:cNvSpPr>
          <p:nvPr>
            <p:ph type="ftr" sz="quarter" idx="11"/>
          </p:nvPr>
        </p:nvSpPr>
        <p:spPr/>
        <p:txBody>
          <a:bodyPr/>
          <a:lstStyle/>
          <a:p>
            <a:endParaRPr lang="ro-RO"/>
          </a:p>
        </p:txBody>
      </p:sp>
      <p:sp>
        <p:nvSpPr>
          <p:cNvPr id="9" name="Substituent număr diapozitiv 8">
            <a:extLst>
              <a:ext uri="{FF2B5EF4-FFF2-40B4-BE49-F238E27FC236}">
                <a16:creationId xmlns:a16="http://schemas.microsoft.com/office/drawing/2014/main" id="{C1B93C17-96AE-5D32-DCA8-BCCCE893F6E8}"/>
              </a:ext>
            </a:extLst>
          </p:cNvPr>
          <p:cNvSpPr>
            <a:spLocks noGrp="1"/>
          </p:cNvSpPr>
          <p:nvPr>
            <p:ph type="sldNum" sz="quarter" idx="12"/>
          </p:nvPr>
        </p:nvSpPr>
        <p:spPr/>
        <p:txBody>
          <a:bodyPr/>
          <a:lstStyle/>
          <a:p>
            <a:fld id="{4C5ED268-EA9B-43A3-98B6-55077E137D35}" type="slidenum">
              <a:rPr lang="ro-RO" smtClean="0"/>
              <a:t>‹#›</a:t>
            </a:fld>
            <a:endParaRPr lang="ro-RO"/>
          </a:p>
        </p:txBody>
      </p:sp>
    </p:spTree>
    <p:extLst>
      <p:ext uri="{BB962C8B-B14F-4D97-AF65-F5344CB8AC3E}">
        <p14:creationId xmlns:p14="http://schemas.microsoft.com/office/powerpoint/2010/main" val="3362457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8C4B72D-9102-40B8-26CF-A5AF4FF59B1B}"/>
              </a:ext>
            </a:extLst>
          </p:cNvPr>
          <p:cNvSpPr>
            <a:spLocks noGrp="1"/>
          </p:cNvSpPr>
          <p:nvPr>
            <p:ph type="title"/>
          </p:nvPr>
        </p:nvSpPr>
        <p:spPr/>
        <p:txBody>
          <a:bodyPr/>
          <a:lstStyle/>
          <a:p>
            <a:r>
              <a:rPr lang="ro-RO"/>
              <a:t>Faceți clic pentru a edita stilul de titlu coordonator</a:t>
            </a:r>
          </a:p>
        </p:txBody>
      </p:sp>
      <p:sp>
        <p:nvSpPr>
          <p:cNvPr id="3" name="Substituent dată 2">
            <a:extLst>
              <a:ext uri="{FF2B5EF4-FFF2-40B4-BE49-F238E27FC236}">
                <a16:creationId xmlns:a16="http://schemas.microsoft.com/office/drawing/2014/main" id="{12FF3484-88C4-96FE-7C89-3C34BD7276C4}"/>
              </a:ext>
            </a:extLst>
          </p:cNvPr>
          <p:cNvSpPr>
            <a:spLocks noGrp="1"/>
          </p:cNvSpPr>
          <p:nvPr>
            <p:ph type="dt" sz="half" idx="10"/>
          </p:nvPr>
        </p:nvSpPr>
        <p:spPr/>
        <p:txBody>
          <a:bodyPr/>
          <a:lstStyle/>
          <a:p>
            <a:fld id="{E3A27C03-D861-4B9A-8519-532EDC967E03}" type="datetimeFigureOut">
              <a:rPr lang="ro-RO" smtClean="0"/>
              <a:t>23.09.2025</a:t>
            </a:fld>
            <a:endParaRPr lang="ro-RO"/>
          </a:p>
        </p:txBody>
      </p:sp>
      <p:sp>
        <p:nvSpPr>
          <p:cNvPr id="4" name="Substituent subsol 3">
            <a:extLst>
              <a:ext uri="{FF2B5EF4-FFF2-40B4-BE49-F238E27FC236}">
                <a16:creationId xmlns:a16="http://schemas.microsoft.com/office/drawing/2014/main" id="{350F1E62-8406-3F43-60F1-1E8AE9AF9E89}"/>
              </a:ext>
            </a:extLst>
          </p:cNvPr>
          <p:cNvSpPr>
            <a:spLocks noGrp="1"/>
          </p:cNvSpPr>
          <p:nvPr>
            <p:ph type="ftr" sz="quarter" idx="11"/>
          </p:nvPr>
        </p:nvSpPr>
        <p:spPr/>
        <p:txBody>
          <a:bodyPr/>
          <a:lstStyle/>
          <a:p>
            <a:endParaRPr lang="ro-RO"/>
          </a:p>
        </p:txBody>
      </p:sp>
      <p:sp>
        <p:nvSpPr>
          <p:cNvPr id="5" name="Substituent număr diapozitiv 4">
            <a:extLst>
              <a:ext uri="{FF2B5EF4-FFF2-40B4-BE49-F238E27FC236}">
                <a16:creationId xmlns:a16="http://schemas.microsoft.com/office/drawing/2014/main" id="{9FDC516B-E017-2857-8FF3-10FAE458A3D4}"/>
              </a:ext>
            </a:extLst>
          </p:cNvPr>
          <p:cNvSpPr>
            <a:spLocks noGrp="1"/>
          </p:cNvSpPr>
          <p:nvPr>
            <p:ph type="sldNum" sz="quarter" idx="12"/>
          </p:nvPr>
        </p:nvSpPr>
        <p:spPr/>
        <p:txBody>
          <a:bodyPr/>
          <a:lstStyle/>
          <a:p>
            <a:fld id="{4C5ED268-EA9B-43A3-98B6-55077E137D35}" type="slidenum">
              <a:rPr lang="ro-RO" smtClean="0"/>
              <a:t>‹#›</a:t>
            </a:fld>
            <a:endParaRPr lang="ro-RO"/>
          </a:p>
        </p:txBody>
      </p:sp>
    </p:spTree>
    <p:extLst>
      <p:ext uri="{BB962C8B-B14F-4D97-AF65-F5344CB8AC3E}">
        <p14:creationId xmlns:p14="http://schemas.microsoft.com/office/powerpoint/2010/main" val="1581195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a:extLst>
              <a:ext uri="{FF2B5EF4-FFF2-40B4-BE49-F238E27FC236}">
                <a16:creationId xmlns:a16="http://schemas.microsoft.com/office/drawing/2014/main" id="{7D69F5A6-48BD-D53B-A4CB-932EC14980C8}"/>
              </a:ext>
            </a:extLst>
          </p:cNvPr>
          <p:cNvSpPr>
            <a:spLocks noGrp="1"/>
          </p:cNvSpPr>
          <p:nvPr>
            <p:ph type="dt" sz="half" idx="10"/>
          </p:nvPr>
        </p:nvSpPr>
        <p:spPr/>
        <p:txBody>
          <a:bodyPr/>
          <a:lstStyle/>
          <a:p>
            <a:fld id="{E3A27C03-D861-4B9A-8519-532EDC967E03}" type="datetimeFigureOut">
              <a:rPr lang="ro-RO" smtClean="0"/>
              <a:t>23.09.2025</a:t>
            </a:fld>
            <a:endParaRPr lang="ro-RO"/>
          </a:p>
        </p:txBody>
      </p:sp>
      <p:sp>
        <p:nvSpPr>
          <p:cNvPr id="3" name="Substituent subsol 2">
            <a:extLst>
              <a:ext uri="{FF2B5EF4-FFF2-40B4-BE49-F238E27FC236}">
                <a16:creationId xmlns:a16="http://schemas.microsoft.com/office/drawing/2014/main" id="{7D65A6EF-B504-2C99-FB87-C45184DD175F}"/>
              </a:ext>
            </a:extLst>
          </p:cNvPr>
          <p:cNvSpPr>
            <a:spLocks noGrp="1"/>
          </p:cNvSpPr>
          <p:nvPr>
            <p:ph type="ftr" sz="quarter" idx="11"/>
          </p:nvPr>
        </p:nvSpPr>
        <p:spPr/>
        <p:txBody>
          <a:bodyPr/>
          <a:lstStyle/>
          <a:p>
            <a:endParaRPr lang="ro-RO"/>
          </a:p>
        </p:txBody>
      </p:sp>
      <p:sp>
        <p:nvSpPr>
          <p:cNvPr id="4" name="Substituent număr diapozitiv 3">
            <a:extLst>
              <a:ext uri="{FF2B5EF4-FFF2-40B4-BE49-F238E27FC236}">
                <a16:creationId xmlns:a16="http://schemas.microsoft.com/office/drawing/2014/main" id="{F10E6BC8-EF29-B813-DED7-E3EC3BC780E2}"/>
              </a:ext>
            </a:extLst>
          </p:cNvPr>
          <p:cNvSpPr>
            <a:spLocks noGrp="1"/>
          </p:cNvSpPr>
          <p:nvPr>
            <p:ph type="sldNum" sz="quarter" idx="12"/>
          </p:nvPr>
        </p:nvSpPr>
        <p:spPr/>
        <p:txBody>
          <a:bodyPr/>
          <a:lstStyle/>
          <a:p>
            <a:fld id="{4C5ED268-EA9B-43A3-98B6-55077E137D35}" type="slidenum">
              <a:rPr lang="ro-RO" smtClean="0"/>
              <a:t>‹#›</a:t>
            </a:fld>
            <a:endParaRPr lang="ro-RO"/>
          </a:p>
        </p:txBody>
      </p:sp>
    </p:spTree>
    <p:extLst>
      <p:ext uri="{BB962C8B-B14F-4D97-AF65-F5344CB8AC3E}">
        <p14:creationId xmlns:p14="http://schemas.microsoft.com/office/powerpoint/2010/main" val="1448603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78E244C7-DDE2-27F2-4C5B-648F7B7C08AA}"/>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7B1A7971-A2F8-0C47-BBE1-41978E509F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text 3">
            <a:extLst>
              <a:ext uri="{FF2B5EF4-FFF2-40B4-BE49-F238E27FC236}">
                <a16:creationId xmlns:a16="http://schemas.microsoft.com/office/drawing/2014/main" id="{FA13647E-D5CB-03C7-B5DC-2D0AD8193E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a16="http://schemas.microsoft.com/office/drawing/2014/main" id="{1C215CCC-2199-DA39-2157-74DF28382A8A}"/>
              </a:ext>
            </a:extLst>
          </p:cNvPr>
          <p:cNvSpPr>
            <a:spLocks noGrp="1"/>
          </p:cNvSpPr>
          <p:nvPr>
            <p:ph type="dt" sz="half" idx="10"/>
          </p:nvPr>
        </p:nvSpPr>
        <p:spPr/>
        <p:txBody>
          <a:bodyPr/>
          <a:lstStyle/>
          <a:p>
            <a:fld id="{E3A27C03-D861-4B9A-8519-532EDC967E03}" type="datetimeFigureOut">
              <a:rPr lang="ro-RO" smtClean="0"/>
              <a:t>23.09.2025</a:t>
            </a:fld>
            <a:endParaRPr lang="ro-RO"/>
          </a:p>
        </p:txBody>
      </p:sp>
      <p:sp>
        <p:nvSpPr>
          <p:cNvPr id="6" name="Substituent subsol 5">
            <a:extLst>
              <a:ext uri="{FF2B5EF4-FFF2-40B4-BE49-F238E27FC236}">
                <a16:creationId xmlns:a16="http://schemas.microsoft.com/office/drawing/2014/main" id="{D7626CA8-941E-2162-55D7-C4D61428FDB7}"/>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id="{B6CCFC5C-F081-BAA5-4458-4A604C9DD997}"/>
              </a:ext>
            </a:extLst>
          </p:cNvPr>
          <p:cNvSpPr>
            <a:spLocks noGrp="1"/>
          </p:cNvSpPr>
          <p:nvPr>
            <p:ph type="sldNum" sz="quarter" idx="12"/>
          </p:nvPr>
        </p:nvSpPr>
        <p:spPr/>
        <p:txBody>
          <a:bodyPr/>
          <a:lstStyle/>
          <a:p>
            <a:fld id="{4C5ED268-EA9B-43A3-98B6-55077E137D35}" type="slidenum">
              <a:rPr lang="ro-RO" smtClean="0"/>
              <a:t>‹#›</a:t>
            </a:fld>
            <a:endParaRPr lang="ro-RO"/>
          </a:p>
        </p:txBody>
      </p:sp>
    </p:spTree>
    <p:extLst>
      <p:ext uri="{BB962C8B-B14F-4D97-AF65-F5344CB8AC3E}">
        <p14:creationId xmlns:p14="http://schemas.microsoft.com/office/powerpoint/2010/main" val="2195575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640C844F-D425-F769-BACC-B91AF2146979}"/>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p>
        </p:txBody>
      </p:sp>
      <p:sp>
        <p:nvSpPr>
          <p:cNvPr id="3" name="Substituent imagine 2">
            <a:extLst>
              <a:ext uri="{FF2B5EF4-FFF2-40B4-BE49-F238E27FC236}">
                <a16:creationId xmlns:a16="http://schemas.microsoft.com/office/drawing/2014/main" id="{1D3DD898-1BEE-2097-5196-5A2DB1238D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Substituent text 3">
            <a:extLst>
              <a:ext uri="{FF2B5EF4-FFF2-40B4-BE49-F238E27FC236}">
                <a16:creationId xmlns:a16="http://schemas.microsoft.com/office/drawing/2014/main" id="{49705BC1-49AF-E5E6-83B2-9F280ED5A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a16="http://schemas.microsoft.com/office/drawing/2014/main" id="{8CFFF042-F470-F298-9834-58ED8C958CE8}"/>
              </a:ext>
            </a:extLst>
          </p:cNvPr>
          <p:cNvSpPr>
            <a:spLocks noGrp="1"/>
          </p:cNvSpPr>
          <p:nvPr>
            <p:ph type="dt" sz="half" idx="10"/>
          </p:nvPr>
        </p:nvSpPr>
        <p:spPr/>
        <p:txBody>
          <a:bodyPr/>
          <a:lstStyle/>
          <a:p>
            <a:fld id="{E3A27C03-D861-4B9A-8519-532EDC967E03}" type="datetimeFigureOut">
              <a:rPr lang="ro-RO" smtClean="0"/>
              <a:t>23.09.2025</a:t>
            </a:fld>
            <a:endParaRPr lang="ro-RO"/>
          </a:p>
        </p:txBody>
      </p:sp>
      <p:sp>
        <p:nvSpPr>
          <p:cNvPr id="6" name="Substituent subsol 5">
            <a:extLst>
              <a:ext uri="{FF2B5EF4-FFF2-40B4-BE49-F238E27FC236}">
                <a16:creationId xmlns:a16="http://schemas.microsoft.com/office/drawing/2014/main" id="{522BD830-90B4-EC6D-3A01-092167260DF1}"/>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id="{5005EB71-80E6-D80E-FD7B-28DC0242A835}"/>
              </a:ext>
            </a:extLst>
          </p:cNvPr>
          <p:cNvSpPr>
            <a:spLocks noGrp="1"/>
          </p:cNvSpPr>
          <p:nvPr>
            <p:ph type="sldNum" sz="quarter" idx="12"/>
          </p:nvPr>
        </p:nvSpPr>
        <p:spPr/>
        <p:txBody>
          <a:bodyPr/>
          <a:lstStyle/>
          <a:p>
            <a:fld id="{4C5ED268-EA9B-43A3-98B6-55077E137D35}" type="slidenum">
              <a:rPr lang="ro-RO" smtClean="0"/>
              <a:t>‹#›</a:t>
            </a:fld>
            <a:endParaRPr lang="ro-RO"/>
          </a:p>
        </p:txBody>
      </p:sp>
    </p:spTree>
    <p:extLst>
      <p:ext uri="{BB962C8B-B14F-4D97-AF65-F5344CB8AC3E}">
        <p14:creationId xmlns:p14="http://schemas.microsoft.com/office/powerpoint/2010/main" val="40600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titlu 1">
            <a:extLst>
              <a:ext uri="{FF2B5EF4-FFF2-40B4-BE49-F238E27FC236}">
                <a16:creationId xmlns:a16="http://schemas.microsoft.com/office/drawing/2014/main" id="{FDFC6B15-1AC0-B968-ED04-742A273472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a:t>Faceți clic pentru a edita stilul de titlu coordonator</a:t>
            </a:r>
          </a:p>
        </p:txBody>
      </p:sp>
      <p:sp>
        <p:nvSpPr>
          <p:cNvPr id="3" name="Substituent text 2">
            <a:extLst>
              <a:ext uri="{FF2B5EF4-FFF2-40B4-BE49-F238E27FC236}">
                <a16:creationId xmlns:a16="http://schemas.microsoft.com/office/drawing/2014/main" id="{E82CF226-13A4-78A4-24B1-AE2F5EB03C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34BAD574-5FE9-957E-6BDB-BDBCCCD362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A27C03-D861-4B9A-8519-532EDC967E03}" type="datetimeFigureOut">
              <a:rPr lang="ro-RO" smtClean="0"/>
              <a:t>23.09.2025</a:t>
            </a:fld>
            <a:endParaRPr lang="ro-RO"/>
          </a:p>
        </p:txBody>
      </p:sp>
      <p:sp>
        <p:nvSpPr>
          <p:cNvPr id="5" name="Substituent subsol 4">
            <a:extLst>
              <a:ext uri="{FF2B5EF4-FFF2-40B4-BE49-F238E27FC236}">
                <a16:creationId xmlns:a16="http://schemas.microsoft.com/office/drawing/2014/main" id="{47E125E9-A73B-B25D-97F5-DC2036F35E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ro-RO"/>
          </a:p>
        </p:txBody>
      </p:sp>
      <p:sp>
        <p:nvSpPr>
          <p:cNvPr id="6" name="Substituent număr diapozitiv 5">
            <a:extLst>
              <a:ext uri="{FF2B5EF4-FFF2-40B4-BE49-F238E27FC236}">
                <a16:creationId xmlns:a16="http://schemas.microsoft.com/office/drawing/2014/main" id="{605C0A06-6041-A934-8F69-5F08A23069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5ED268-EA9B-43A3-98B6-55077E137D35}" type="slidenum">
              <a:rPr lang="ro-RO" smtClean="0"/>
              <a:t>‹#›</a:t>
            </a:fld>
            <a:endParaRPr lang="ro-RO"/>
          </a:p>
        </p:txBody>
      </p:sp>
    </p:spTree>
    <p:extLst>
      <p:ext uri="{BB962C8B-B14F-4D97-AF65-F5344CB8AC3E}">
        <p14:creationId xmlns:p14="http://schemas.microsoft.com/office/powerpoint/2010/main" val="39882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playlist?list=PLMM09MXe2Rt_lCNcwwF3unhV5N7M1B-b7" TargetMode="External"/><Relationship Id="rId2" Type="http://schemas.openxmlformats.org/officeDocument/2006/relationships/hyperlink" Target="https://www.youtube.com/channel/UC-Tc1sn5d3UUR6OAYzhmtLA"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youtube.com/c/DepartamentulIspr%C4%83vnicie?app=desktop" TargetMode="External"/><Relationship Id="rId7" Type="http://schemas.openxmlformats.org/officeDocument/2006/relationships/slide" Target="slide3.xml"/><Relationship Id="rId2" Type="http://schemas.openxmlformats.org/officeDocument/2006/relationships/hyperlink" Target="https://ispravnicie.ro/download/comentarii-zecimi-si-daruri-2025/" TargetMode="External"/><Relationship Id="rId1" Type="http://schemas.openxmlformats.org/officeDocument/2006/relationships/slideLayout" Target="../slideLayouts/slideLayout2.xml"/><Relationship Id="rId6" Type="http://schemas.openxmlformats.org/officeDocument/2006/relationships/hyperlink" Target="https://www.youtube.com/playlist?app=desktop&amp;list=PLBWl-8FeERmWAFtvQ1hkGBWgZNzZyeRrW" TargetMode="External"/><Relationship Id="rId5" Type="http://schemas.openxmlformats.org/officeDocument/2006/relationships/hyperlink" Target="https://www.youtube.com/playlist?app=desktop&amp;list=PLZAL5aqQligB8wxWZ-8AMqBk0Dl4IfGW6" TargetMode="External"/><Relationship Id="rId4" Type="http://schemas.openxmlformats.org/officeDocument/2006/relationships/hyperlink" Target="https://www.youtube.com/playlist?app=desktop&amp;list=PLZAL5aqQligBcvrvX1ZmG_qR21LbFxULf" TargetMode="External"/><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30.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s://adventist.ro/wp-content/uploads/2023/07/Manualul-Bisericii_2022.pdf" TargetMode="External"/><Relationship Id="rId2" Type="http://schemas.openxmlformats.org/officeDocument/2006/relationships/hyperlink" Target="https://adventist.ro/wp-content/uploads/2025/02/Sfintirea-Sabatului.pdf"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adventist.ro/5606/servicii-divine-de-inchinare-in-biserica-adventista/" TargetMode="External"/><Relationship Id="rId4" Type="http://schemas.openxmlformats.org/officeDocument/2006/relationships/hyperlink" Target="https://adventist.ro/wp-content/uploads/2025/02/Marturii-despre-sabat.pdf" TargetMode="External"/></Relationships>
</file>

<file path=ppt/slides/_rels/slide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75.xml.rels><?xml version="1.0" encoding="UTF-8" standalone="yes"?>
<Relationships xmlns="http://schemas.openxmlformats.org/package/2006/relationships"><Relationship Id="rId8" Type="http://schemas.openxmlformats.org/officeDocument/2006/relationships/hyperlink" Target="https://m.egwwritings.org/en/book/64.1458#1458" TargetMode="External"/><Relationship Id="rId3" Type="http://schemas.openxmlformats.org/officeDocument/2006/relationships/hyperlink" Target="https://m.egwwritings.org/ro/book/13853.1315?hl=apusul+soarelui+sabat&amp;ss=eyJ0b3RhbCI6MTYsInBhcmFtcyI6eyJxdWVyeSI6ImFwdXN1bCBzb2FyZWx1aSBzYWJhdCIsInR5cGUiOiJiYXNpYyIsImxhbmciOiJybyIsImxpbWl0IjoyMH0sImluZGV4IjoxNH0%3D#1316" TargetMode="External"/><Relationship Id="rId7" Type="http://schemas.openxmlformats.org/officeDocument/2006/relationships/hyperlink" Target="https://m.egwwritings.org/ro/book/2686.1537?hl=vineri+seara&amp;ss=eyJ0b3RhbCI6MTMsInBhcmFtcyI6eyJxdWVyeSI6InZpbmVyaSBzZWFyYSIsInR5cGUiOiJiYXNpYyIsImxhbmciOiJybyIsImxpbWl0IjoyMH0sImluZGV4IjoxMX0%3D#1538" TargetMode="External"/><Relationship Id="rId12" Type="http://schemas.openxmlformats.org/officeDocument/2006/relationships/image" Target="../media/image5.png"/><Relationship Id="rId2" Type="http://schemas.openxmlformats.org/officeDocument/2006/relationships/hyperlink" Target="https://m.egwwritings.org/ro/book/64.1415#1415" TargetMode="External"/><Relationship Id="rId1" Type="http://schemas.openxmlformats.org/officeDocument/2006/relationships/slideLayout" Target="../slideLayouts/slideLayout2.xml"/><Relationship Id="rId6" Type="http://schemas.openxmlformats.org/officeDocument/2006/relationships/hyperlink" Target="https://m.egwwritings.org/ro/book/2706.1390?hl=vineri+seara&amp;ss=eyJ0b3RhbCI6MTMsInBhcmFtcyI6eyJxdWVyeSI6InZpbmVyaSBzZWFyYSIsInR5cGUiOiJiYXNpYyIsImxhbmciOiJybyIsImxpbWl0IjoyMH0sImluZGV4IjowfQ%3D%3D#1403" TargetMode="External"/><Relationship Id="rId11" Type="http://schemas.openxmlformats.org/officeDocument/2006/relationships/image" Target="../media/image4.png"/><Relationship Id="rId5" Type="http://schemas.openxmlformats.org/officeDocument/2006/relationships/hyperlink" Target="https://m.egwwritings.org/ro/book/2686.1321?hl=vineri+seara&amp;ss=eyJ0b3RhbCI6MTMsInBhcmFtcyI6eyJxdWVyeSI6InZpbmVyaSBzZWFyYSIsInR5cGUiOiJiYXNpYyIsImxhbmciOiJybyIsImxpbWl0IjoyMH0sImluZGV4IjoxMH0%3D#1324" TargetMode="External"/><Relationship Id="rId10" Type="http://schemas.openxmlformats.org/officeDocument/2006/relationships/slide" Target="slide3.xml"/><Relationship Id="rId4" Type="http://schemas.openxmlformats.org/officeDocument/2006/relationships/hyperlink" Target="https://m.egwwritings.org/ro/book/14688.2?hl=vineri+seara&amp;ss=eyJ0b3RhbCI6MTMsInBhcmFtcyI6eyJxdWVyeSI6InZpbmVyaSBzZWFyYSIsInR5cGUiOiJiYXNpYyIsImxhbmciOiJybyIsImxpbWl0IjoyMH0sImluZGV4Ijo0fQ%3D%3D#23" TargetMode="External"/><Relationship Id="rId9" Type="http://schemas.openxmlformats.org/officeDocument/2006/relationships/hyperlink" Target="https://m.egwwritings.org/en/book/64.1454#1454"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9.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91.xml.rels><?xml version="1.0" encoding="UTF-8" standalone="yes"?>
<Relationships xmlns="http://schemas.openxmlformats.org/package/2006/relationships"><Relationship Id="rId3" Type="http://schemas.openxmlformats.org/officeDocument/2006/relationships/hyperlink" Target="https://adventist.ro/wp-content/uploads/2023/07/Manualul-Bisericii_2022.pdf" TargetMode="External"/><Relationship Id="rId2" Type="http://schemas.openxmlformats.org/officeDocument/2006/relationships/hyperlink" Target="https://adventist.ro/wp-content/uploads/2025/02/Sfintirea-Sabatului.pdf"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adventist.ro/5606/servicii-divine-de-inchinare-in-biserica-adventista/" TargetMode="External"/><Relationship Id="rId4" Type="http://schemas.openxmlformats.org/officeDocument/2006/relationships/hyperlink" Target="https://adventist.ro/wp-content/uploads/2025/02/Marturii-despre-sabat.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9587C41-A937-F961-C078-69F7C6B474DB}"/>
              </a:ext>
            </a:extLst>
          </p:cNvPr>
          <p:cNvSpPr>
            <a:spLocks noGrp="1"/>
          </p:cNvSpPr>
          <p:nvPr>
            <p:ph type="ctrTitle"/>
          </p:nvPr>
        </p:nvSpPr>
        <p:spPr/>
        <p:txBody>
          <a:bodyPr/>
          <a:lstStyle/>
          <a:p>
            <a:endParaRPr lang="ro-RO"/>
          </a:p>
        </p:txBody>
      </p:sp>
      <p:sp>
        <p:nvSpPr>
          <p:cNvPr id="3" name="Subtitlu 2">
            <a:extLst>
              <a:ext uri="{FF2B5EF4-FFF2-40B4-BE49-F238E27FC236}">
                <a16:creationId xmlns:a16="http://schemas.microsoft.com/office/drawing/2014/main" id="{122569C3-95AB-73E2-1CB9-704F3A98E0F1}"/>
              </a:ext>
            </a:extLst>
          </p:cNvPr>
          <p:cNvSpPr>
            <a:spLocks noGrp="1"/>
          </p:cNvSpPr>
          <p:nvPr>
            <p:ph type="subTitle" idx="1"/>
          </p:nvPr>
        </p:nvSpPr>
        <p:spPr/>
        <p:txBody>
          <a:bodyPr/>
          <a:lstStyle/>
          <a:p>
            <a:endParaRPr lang="ro-RO"/>
          </a:p>
        </p:txBody>
      </p:sp>
      <p:pic>
        <p:nvPicPr>
          <p:cNvPr id="6" name="Picture 5" descr="A white angel with wings and horns&#10;&#10;Description automatically generated">
            <a:extLst>
              <a:ext uri="{FF2B5EF4-FFF2-40B4-BE49-F238E27FC236}">
                <a16:creationId xmlns:a16="http://schemas.microsoft.com/office/drawing/2014/main" id="{918530BC-73C6-7025-1BB3-1605D55A31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5301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3D508-5752-B2FF-8DD8-0D57D2CF0D63}"/>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000C64EC-DEFF-179D-DE3F-D5FCFDFB8634}"/>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4ECFFDC5-F65C-EDCC-39EC-5A5092016EDC}"/>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8E7B837C-A06B-519D-D8E1-E857AEB8EE24}"/>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1272717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E845E-F6E4-CA05-80F3-FB319481D5F3}"/>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A36CCC22-F894-EA5D-5281-BE1CFD7FF1EF}"/>
              </a:ext>
            </a:extLst>
          </p:cNvPr>
          <p:cNvSpPr>
            <a:spLocks noGrp="1"/>
          </p:cNvSpPr>
          <p:nvPr>
            <p:ph type="title"/>
          </p:nvPr>
        </p:nvSpPr>
        <p:spPr/>
        <p:txBody>
          <a:bodyPr>
            <a:normAutofit/>
          </a:bodyPr>
          <a:lstStyle/>
          <a:p>
            <a:r>
              <a:rPr lang="ro-RO" sz="3200" b="1" i="1" u="none" strike="noStrike" baseline="0" dirty="0">
                <a:solidFill>
                  <a:srgbClr val="6589B2"/>
                </a:solidFill>
                <a:latin typeface="Poppins" panose="00000500000000000000" pitchFamily="2" charset="0"/>
              </a:rPr>
              <a:t>Închinarea prin rugăciune și Școala de Sabat</a:t>
            </a:r>
            <a:endParaRPr lang="ro-RO" sz="3200" dirty="0">
              <a:solidFill>
                <a:srgbClr val="6589B2"/>
              </a:solidFill>
            </a:endParaRPr>
          </a:p>
        </p:txBody>
      </p:sp>
      <p:sp>
        <p:nvSpPr>
          <p:cNvPr id="3" name="CasetăText 2">
            <a:extLst>
              <a:ext uri="{FF2B5EF4-FFF2-40B4-BE49-F238E27FC236}">
                <a16:creationId xmlns:a16="http://schemas.microsoft.com/office/drawing/2014/main" id="{4B9BFD59-8BB5-5FFE-8F47-AAABAB1845DD}"/>
              </a:ext>
            </a:extLst>
          </p:cNvPr>
          <p:cNvSpPr txBox="1"/>
          <p:nvPr/>
        </p:nvSpPr>
        <p:spPr>
          <a:xfrm>
            <a:off x="838200" y="1690688"/>
            <a:ext cx="10115550" cy="5123134"/>
          </a:xfrm>
          <a:prstGeom prst="rect">
            <a:avLst/>
          </a:prstGeom>
          <a:noFill/>
        </p:spPr>
        <p:txBody>
          <a:bodyPr wrap="square" rtlCol="0">
            <a:spAutoFit/>
          </a:bodyPr>
          <a:lstStyle/>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latin typeface="Poppins" panose="00000500000000000000" pitchFamily="2" charset="0"/>
                <a:cs typeface="Poppins" panose="00000500000000000000" pitchFamily="2" charset="0"/>
              </a:rPr>
              <a:t>timpul de rugăciune înainte de începerea Școlii de Sabat are de regulă 30 de minute și este compus dintr-un scurt </a:t>
            </a:r>
            <a:r>
              <a:rPr lang="ro-RO" sz="1600" b="0" i="0" u="none" strike="noStrike" baseline="0" dirty="0" err="1">
                <a:latin typeface="Poppins" panose="00000500000000000000" pitchFamily="2" charset="0"/>
                <a:cs typeface="Poppins" panose="00000500000000000000" pitchFamily="2" charset="0"/>
              </a:rPr>
              <a:t>devoțional</a:t>
            </a:r>
            <a:r>
              <a:rPr lang="ro-RO" sz="1600" b="0" i="0" u="none" strike="noStrike" baseline="0" dirty="0">
                <a:latin typeface="Poppins" panose="00000500000000000000" pitchFamily="2" charset="0"/>
                <a:cs typeface="Poppins" panose="00000500000000000000" pitchFamily="2" charset="0"/>
              </a:rPr>
              <a:t>, urmat de rugăciuni pentru subiecte locale sau care privesc Biserica în ansamblu;</a:t>
            </a:r>
          </a:p>
          <a:p>
            <a:pPr>
              <a:lnSpc>
                <a:spcPct val="150000"/>
              </a:lnSpc>
            </a:pPr>
            <a:r>
              <a:rPr lang="ro-RO" sz="1600" b="0" i="0" u="none" strike="noStrike" baseline="0" dirty="0">
                <a:latin typeface="Poppins" panose="00000500000000000000" pitchFamily="2" charset="0"/>
                <a:cs typeface="Poppins" panose="00000500000000000000" pitchFamily="2" charset="0"/>
              </a:rPr>
              <a:t>◆ oferiți-le tuturor celor </a:t>
            </a:r>
            <a:r>
              <a:rPr lang="ro-RO" sz="1600" b="0" i="0" u="none" strike="noStrike" baseline="0" dirty="0">
                <a:solidFill>
                  <a:srgbClr val="000000"/>
                </a:solidFill>
                <a:latin typeface="Poppins" panose="00000500000000000000" pitchFamily="2" charset="0"/>
              </a:rPr>
              <a:t>ce doresc posibilitatea de a se ruga în public sau în grupe;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ora instructorilor este foarte mult neglijată în cele mai multe comunități;  </a:t>
            </a:r>
            <a:r>
              <a:rPr lang="ro-RO" altLang="ja-JP" sz="1600" b="0" i="0" u="none" strike="noStrike" baseline="0" dirty="0">
                <a:solidFill>
                  <a:srgbClr val="000000"/>
                </a:solidFill>
                <a:latin typeface="Poppins" panose="00000500000000000000" pitchFamily="2" charset="0"/>
              </a:rPr>
              <a:t>în</a:t>
            </a:r>
            <a:r>
              <a:rPr lang="ro-RO" sz="1600" b="0" i="0" u="none" strike="noStrike" baseline="0" dirty="0">
                <a:solidFill>
                  <a:srgbClr val="000000"/>
                </a:solidFill>
                <a:latin typeface="Poppins" panose="00000500000000000000" pitchFamily="2" charset="0"/>
              </a:rPr>
              <a:t>trunirea instructorilor este necesară chiar dacă devine mai scurtă </a:t>
            </a:r>
            <a:r>
              <a:rPr lang="ro-RO" altLang="ja-JP" sz="1600" b="0" i="0" u="none" strike="noStrike" baseline="0" dirty="0">
                <a:solidFill>
                  <a:srgbClr val="000000"/>
                </a:solidFill>
                <a:latin typeface="Poppins" panose="00000500000000000000" pitchFamily="2" charset="0"/>
              </a:rPr>
              <a:t>în</a:t>
            </a:r>
            <a:r>
              <a:rPr lang="ja-JP" altLang="en-US" sz="1600" b="0" i="0" u="none" strike="noStrike" baseline="0" dirty="0">
                <a:solidFill>
                  <a:srgbClr val="000000"/>
                </a:solidFill>
                <a:latin typeface="Poppins" panose="00000500000000000000" pitchFamily="2" charset="0"/>
              </a:rPr>
              <a:t> </a:t>
            </a:r>
            <a:r>
              <a:rPr lang="ro-RO" sz="1600" b="0" i="0" u="none" strike="noStrike" baseline="0" dirty="0">
                <a:solidFill>
                  <a:srgbClr val="000000"/>
                </a:solidFill>
                <a:latin typeface="Poppins" panose="00000500000000000000" pitchFamily="2" charset="0"/>
              </a:rPr>
              <a:t>Sabat; ca variantă alternativă, rugăm să fie analizată și opțiunea de </a:t>
            </a:r>
            <a:r>
              <a:rPr lang="ro-RO" altLang="ja-JP" sz="1600" b="0" i="0" u="none" strike="noStrike" baseline="0" dirty="0">
                <a:solidFill>
                  <a:srgbClr val="000000"/>
                </a:solidFill>
                <a:latin typeface="Poppins" panose="00000500000000000000" pitchFamily="2" charset="0"/>
              </a:rPr>
              <a:t>în</a:t>
            </a:r>
            <a:r>
              <a:rPr lang="ro-RO" sz="1600" b="0" i="0" u="none" strike="noStrike" baseline="0" dirty="0">
                <a:solidFill>
                  <a:srgbClr val="000000"/>
                </a:solidFill>
                <a:latin typeface="Poppins" panose="00000500000000000000" pitchFamily="2" charset="0"/>
              </a:rPr>
              <a:t>trevedere cu instructorii </a:t>
            </a:r>
            <a:r>
              <a:rPr lang="ro-RO" altLang="ja-JP" sz="1600" b="0" i="0" u="none" strike="noStrike" baseline="0" dirty="0">
                <a:solidFill>
                  <a:srgbClr val="000000"/>
                </a:solidFill>
                <a:latin typeface="Poppins" panose="00000500000000000000" pitchFamily="2" charset="0"/>
              </a:rPr>
              <a:t>în</a:t>
            </a:r>
            <a:r>
              <a:rPr lang="ja-JP" altLang="en-US" sz="1600" b="0" i="0" u="none" strike="noStrike" baseline="0" dirty="0">
                <a:solidFill>
                  <a:srgbClr val="000000"/>
                </a:solidFill>
                <a:latin typeface="Poppins" panose="00000500000000000000" pitchFamily="2" charset="0"/>
              </a:rPr>
              <a:t> </a:t>
            </a:r>
            <a:r>
              <a:rPr lang="ro-RO" sz="1600" b="0" i="0" u="none" strike="noStrike" baseline="0" dirty="0">
                <a:solidFill>
                  <a:srgbClr val="000000"/>
                </a:solidFill>
                <a:latin typeface="Poppins" panose="00000500000000000000" pitchFamily="2" charset="0"/>
              </a:rPr>
              <a:t>timpul săptăm</a:t>
            </a:r>
            <a:r>
              <a:rPr lang="ro-RO" altLang="ja-JP" sz="1600" b="0" i="0" u="none" strike="noStrike" baseline="0" dirty="0">
                <a:solidFill>
                  <a:srgbClr val="000000"/>
                </a:solidFill>
                <a:latin typeface="Poppins" panose="00000500000000000000" pitchFamily="2" charset="0"/>
              </a:rPr>
              <a:t>ân</a:t>
            </a:r>
            <a:r>
              <a:rPr lang="ro-RO" sz="1600" b="0" i="0" u="none" strike="noStrike" baseline="0" dirty="0">
                <a:solidFill>
                  <a:srgbClr val="000000"/>
                </a:solidFill>
                <a:latin typeface="Poppins" panose="00000500000000000000" pitchFamily="2" charset="0"/>
              </a:rPr>
              <a:t>ii sau vineri seara;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multe biserici aleg să difuzeze veștile misionare video din străinătate și din țară </a:t>
            </a:r>
          </a:p>
          <a:p>
            <a:pPr>
              <a:lnSpc>
                <a:spcPct val="150000"/>
              </a:lnSpc>
            </a:pPr>
            <a:r>
              <a:rPr lang="ro-RO" sz="1600" b="0" i="0" u="none" strike="noStrike" baseline="0" dirty="0">
                <a:solidFill>
                  <a:srgbClr val="000000"/>
                </a:solidFill>
                <a:latin typeface="Poppins" panose="00000500000000000000" pitchFamily="2" charset="0"/>
              </a:rPr>
              <a:t>(</a:t>
            </a:r>
            <a:r>
              <a:rPr lang="ro-RO" sz="1600" b="0" i="0" u="sng" strike="noStrike" baseline="0" dirty="0">
                <a:solidFill>
                  <a:srgbClr val="4F5CD5"/>
                </a:solidFill>
                <a:latin typeface="Poppins" panose="00000500000000000000" pitchFamily="2" charset="0"/>
                <a:hlinkClick r:id="rId2"/>
              </a:rPr>
              <a:t>canal </a:t>
            </a:r>
            <a:r>
              <a:rPr lang="ro-RO" sz="1600" b="0" i="0" u="sng" strike="noStrike" baseline="0" dirty="0" err="1">
                <a:solidFill>
                  <a:srgbClr val="4F5CD5"/>
                </a:solidFill>
                <a:latin typeface="Poppins" panose="00000500000000000000" pitchFamily="2" charset="0"/>
                <a:hlinkClick r:id="rId2"/>
              </a:rPr>
              <a:t>YouTube</a:t>
            </a:r>
            <a:r>
              <a:rPr lang="ro-RO" sz="1600" b="0" i="0" u="none" strike="noStrike" baseline="0" dirty="0">
                <a:solidFill>
                  <a:srgbClr val="000000"/>
                </a:solidFill>
                <a:latin typeface="Poppins" panose="00000500000000000000" pitchFamily="2" charset="0"/>
              </a:rPr>
              <a:t>, </a:t>
            </a:r>
            <a:r>
              <a:rPr lang="ro-RO" sz="1600" b="0" i="0" u="sng" strike="noStrike" baseline="0" dirty="0">
                <a:solidFill>
                  <a:srgbClr val="4F5CD5"/>
                </a:solidFill>
                <a:latin typeface="Poppins" panose="00000500000000000000" pitchFamily="2" charset="0"/>
                <a:hlinkClick r:id="rId3"/>
              </a:rPr>
              <a:t>playlist 2025</a:t>
            </a:r>
            <a:r>
              <a:rPr lang="ro-RO" sz="1600" b="0" i="0" u="none" strike="noStrike" baseline="0" dirty="0">
                <a:solidFill>
                  <a:srgbClr val="000000"/>
                </a:solidFill>
                <a:latin typeface="Poppins" panose="00000500000000000000" pitchFamily="2" charset="0"/>
              </a:rPr>
              <a:t>) </a:t>
            </a:r>
            <a:r>
              <a:rPr lang="ro-RO" altLang="ja-JP" sz="1600" b="0" i="0" u="none" strike="noStrike" baseline="0" dirty="0">
                <a:solidFill>
                  <a:srgbClr val="000000"/>
                </a:solidFill>
                <a:latin typeface="Poppins" panose="00000500000000000000" pitchFamily="2" charset="0"/>
              </a:rPr>
              <a:t>în</a:t>
            </a:r>
            <a:r>
              <a:rPr lang="ja-JP" altLang="en-US" sz="1600" b="0" i="0" u="none" strike="noStrike" baseline="0" dirty="0">
                <a:solidFill>
                  <a:srgbClr val="000000"/>
                </a:solidFill>
                <a:latin typeface="Poppins" panose="00000500000000000000" pitchFamily="2" charset="0"/>
              </a:rPr>
              <a:t> </a:t>
            </a:r>
            <a:r>
              <a:rPr lang="ro-RO" sz="1600" b="0" i="0" u="none" strike="noStrike" baseline="0" dirty="0">
                <a:solidFill>
                  <a:srgbClr val="000000"/>
                </a:solidFill>
                <a:latin typeface="Poppins" panose="00000500000000000000" pitchFamily="2" charset="0"/>
              </a:rPr>
              <a:t>locul celor din broșură;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studiul biblic să fie organizat pe grupe mici, cu maximum 8-10 participanți;  studiul </a:t>
            </a:r>
            <a:r>
              <a:rPr lang="ro-RO" altLang="ja-JP" sz="1600" b="0" i="0" u="none" strike="noStrike" baseline="0" dirty="0">
                <a:solidFill>
                  <a:srgbClr val="000000"/>
                </a:solidFill>
                <a:latin typeface="Poppins" panose="00000500000000000000" pitchFamily="2" charset="0"/>
              </a:rPr>
              <a:t>în</a:t>
            </a:r>
            <a:r>
              <a:rPr lang="ro-RO" sz="1600" b="0" i="0" u="none" strike="noStrike" baseline="0" dirty="0">
                <a:solidFill>
                  <a:srgbClr val="000000"/>
                </a:solidFill>
                <a:latin typeface="Poppins" panose="00000500000000000000" pitchFamily="2" charset="0"/>
              </a:rPr>
              <a:t>tr-o singură grupă condusă de la amvon nu este recomandat, deoarece  părtășia cu cei mai mulți este descurajată, nu se atinge eficiența maximă </a:t>
            </a:r>
            <a:r>
              <a:rPr lang="ro-RO" altLang="ja-JP" sz="1600" b="0" i="0" u="none" strike="noStrike" baseline="0" dirty="0">
                <a:solidFill>
                  <a:srgbClr val="000000"/>
                </a:solidFill>
                <a:latin typeface="Poppins" panose="00000500000000000000" pitchFamily="2" charset="0"/>
              </a:rPr>
              <a:t>în</a:t>
            </a:r>
            <a:r>
              <a:rPr lang="ja-JP" altLang="en-US" sz="1600" b="0" i="0" u="none" strike="noStrike" baseline="0" dirty="0">
                <a:solidFill>
                  <a:srgbClr val="000000"/>
                </a:solidFill>
                <a:latin typeface="Poppins" panose="00000500000000000000" pitchFamily="2" charset="0"/>
              </a:rPr>
              <a:t> </a:t>
            </a:r>
            <a:r>
              <a:rPr lang="ro-RO" sz="1600" b="0" i="0" u="none" strike="noStrike" baseline="0" dirty="0">
                <a:solidFill>
                  <a:srgbClr val="000000"/>
                </a:solidFill>
                <a:latin typeface="Poppins" panose="00000500000000000000" pitchFamily="2" charset="0"/>
              </a:rPr>
              <a:t>dezbaterea lecției și comunitatea nu se dezvoltă;</a:t>
            </a:r>
          </a:p>
          <a:p>
            <a:pPr>
              <a:lnSpc>
                <a:spcPct val="150000"/>
              </a:lnSpc>
            </a:pPr>
            <a:endParaRPr lang="ro-RO" sz="1100" dirty="0"/>
          </a:p>
        </p:txBody>
      </p:sp>
      <p:pic>
        <p:nvPicPr>
          <p:cNvPr id="8" name="Imagine 7" descr="O imagine care conține Font, text, număr, simbol&#10;&#10;Descriere generată automat">
            <a:hlinkClick r:id="rId4" action="ppaction://hlinksldjump"/>
            <a:extLst>
              <a:ext uri="{FF2B5EF4-FFF2-40B4-BE49-F238E27FC236}">
                <a16:creationId xmlns:a16="http://schemas.microsoft.com/office/drawing/2014/main" id="{1F8E2DDA-7140-20CD-3A44-2495117B7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DC379370-ABF1-7866-BA0C-0D63FCFF64B2}"/>
              </a:ext>
            </a:extLst>
          </p:cNvPr>
          <p:cNvPicPr>
            <a:picLocks noGrp="1" noRot="1" noChangeAspect="1" noMove="1" noResize="1" noEditPoints="1" noAdjustHandles="1" noChangeArrowheads="1" noChangeShapeType="1" noCrop="1"/>
          </p:cNvPicPr>
          <p:nvPr>
            <p:ph idx="1"/>
          </p:nvPr>
        </p:nvPicPr>
        <p:blipFill>
          <a:blip r:embed="rId6">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4038054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CB22E-41D4-BD89-D88F-76B6B903315E}"/>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6CC9EC84-77DA-C4BF-BC97-2FDC093BD5E5}"/>
              </a:ext>
            </a:extLst>
          </p:cNvPr>
          <p:cNvSpPr>
            <a:spLocks noGrp="1"/>
          </p:cNvSpPr>
          <p:nvPr>
            <p:ph type="title"/>
          </p:nvPr>
        </p:nvSpPr>
        <p:spPr/>
        <p:txBody>
          <a:bodyPr>
            <a:normAutofit/>
          </a:bodyPr>
          <a:lstStyle/>
          <a:p>
            <a:r>
              <a:rPr lang="ro-RO" sz="3200" b="1" i="1" u="none" strike="noStrike" baseline="0" dirty="0">
                <a:solidFill>
                  <a:srgbClr val="6589B2"/>
                </a:solidFill>
                <a:latin typeface="Poppins" panose="00000500000000000000" pitchFamily="2" charset="0"/>
              </a:rPr>
              <a:t>Închinarea prin rugăciune și Școala de Sabat</a:t>
            </a:r>
            <a:endParaRPr lang="ro-RO" sz="3200" dirty="0">
              <a:solidFill>
                <a:srgbClr val="6589B2"/>
              </a:solidFill>
            </a:endParaRPr>
          </a:p>
        </p:txBody>
      </p:sp>
      <p:sp>
        <p:nvSpPr>
          <p:cNvPr id="3" name="CasetăText 2">
            <a:extLst>
              <a:ext uri="{FF2B5EF4-FFF2-40B4-BE49-F238E27FC236}">
                <a16:creationId xmlns:a16="http://schemas.microsoft.com/office/drawing/2014/main" id="{C70203A7-5292-BFB4-52CD-681DFE88E160}"/>
              </a:ext>
            </a:extLst>
          </p:cNvPr>
          <p:cNvSpPr txBox="1"/>
          <p:nvPr/>
        </p:nvSpPr>
        <p:spPr>
          <a:xfrm>
            <a:off x="838200" y="1690688"/>
            <a:ext cx="10115550" cy="4489306"/>
          </a:xfrm>
          <a:prstGeom prst="rect">
            <a:avLst/>
          </a:prstGeom>
          <a:noFill/>
        </p:spPr>
        <p:txBody>
          <a:bodyPr wrap="square" rtlCol="0">
            <a:spAutoFit/>
          </a:bodyPr>
          <a:lstStyle/>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la fiecare grupă recomandăm o introducere pentru părtășie și experiențe de </a:t>
            </a:r>
          </a:p>
          <a:p>
            <a:pPr>
              <a:lnSpc>
                <a:spcPct val="150000"/>
              </a:lnSpc>
            </a:pPr>
            <a:r>
              <a:rPr lang="it-IT" sz="1600" b="0" i="0" u="none" strike="noStrike" baseline="0" dirty="0">
                <a:solidFill>
                  <a:srgbClr val="000000"/>
                </a:solidFill>
                <a:latin typeface="Poppins" panose="00000500000000000000" pitchFamily="2" charset="0"/>
              </a:rPr>
              <a:t>circa 10 minute, o dezbatere biblică de circa o jumătate de oră și un timp dedicat </a:t>
            </a:r>
          </a:p>
          <a:p>
            <a:pPr>
              <a:lnSpc>
                <a:spcPct val="150000"/>
              </a:lnSpc>
            </a:pPr>
            <a:r>
              <a:rPr lang="ro-RO" sz="1600" b="0" i="0" u="none" strike="noStrike" baseline="0" dirty="0">
                <a:solidFill>
                  <a:srgbClr val="000000"/>
                </a:solidFill>
                <a:latin typeface="Poppins" panose="00000500000000000000" pitchFamily="2" charset="0"/>
              </a:rPr>
              <a:t>pentru organizarea misiunii de aproximativ 10 minute;</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vă rugăm să manifestați multă atenție și bunăvoință și să-i integrați în grupele </a:t>
            </a:r>
          </a:p>
          <a:p>
            <a:pPr>
              <a:lnSpc>
                <a:spcPct val="150000"/>
              </a:lnSpc>
            </a:pPr>
            <a:r>
              <a:rPr lang="ro-RO" sz="1600" b="0" i="0" u="none" strike="noStrike" baseline="0" dirty="0">
                <a:solidFill>
                  <a:srgbClr val="000000"/>
                </a:solidFill>
                <a:latin typeface="Poppins" panose="00000500000000000000" pitchFamily="2" charset="0"/>
              </a:rPr>
              <a:t>deja formate, care poate au început lecția, pe vizitatori și pe membrii care sosesc </a:t>
            </a:r>
          </a:p>
          <a:p>
            <a:pPr>
              <a:lnSpc>
                <a:spcPct val="150000"/>
              </a:lnSpc>
            </a:pPr>
            <a:r>
              <a:rPr lang="ro-RO" sz="1600" b="0" i="0" u="none" strike="noStrike" baseline="0" dirty="0">
                <a:solidFill>
                  <a:srgbClr val="000000"/>
                </a:solidFill>
                <a:latin typeface="Poppins" panose="00000500000000000000" pitchFamily="2" charset="0"/>
              </a:rPr>
              <a:t>mai târziu la adunare; după un plan prestabilit, să lucrați și pentru credincioșii care </a:t>
            </a:r>
          </a:p>
          <a:p>
            <a:pPr>
              <a:lnSpc>
                <a:spcPct val="150000"/>
              </a:lnSpc>
            </a:pPr>
            <a:r>
              <a:rPr lang="ro-RO" sz="1600" b="0" i="0" u="none" strike="noStrike" baseline="0" dirty="0">
                <a:solidFill>
                  <a:srgbClr val="000000"/>
                </a:solidFill>
                <a:latin typeface="Poppins" panose="00000500000000000000" pitchFamily="2" charset="0"/>
              </a:rPr>
              <a:t>de regulă absentează;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unele comunități au inclus în program o scurtă prezentare de sănătate (despre </a:t>
            </a:r>
          </a:p>
          <a:p>
            <a:pPr>
              <a:lnSpc>
                <a:spcPct val="150000"/>
              </a:lnSpc>
            </a:pPr>
            <a:r>
              <a:rPr lang="ro-RO" sz="1600" b="0" i="0" u="none" strike="noStrike" baseline="0" dirty="0">
                <a:solidFill>
                  <a:srgbClr val="000000"/>
                </a:solidFill>
                <a:latin typeface="Poppins" panose="00000500000000000000" pitchFamily="2" charset="0"/>
              </a:rPr>
              <a:t>fructe, legume, alimente, obiceiuri de stil de viață);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un raport misionar de 5-7 minute din partea întregii comunități se poate </a:t>
            </a:r>
          </a:p>
          <a:p>
            <a:pPr>
              <a:lnSpc>
                <a:spcPct val="150000"/>
              </a:lnSpc>
            </a:pPr>
            <a:r>
              <a:rPr lang="ro-RO" sz="1600" b="0" i="0" u="none" strike="noStrike" baseline="0" dirty="0">
                <a:solidFill>
                  <a:srgbClr val="000000"/>
                </a:solidFill>
                <a:latin typeface="Poppins" panose="00000500000000000000" pitchFamily="2" charset="0"/>
              </a:rPr>
              <a:t>prezenta o dată pe lună (număr de vizite, cărți distribuite, experiențe din librării, </a:t>
            </a:r>
          </a:p>
          <a:p>
            <a:pPr>
              <a:lnSpc>
                <a:spcPct val="150000"/>
              </a:lnSpc>
            </a:pPr>
            <a:r>
              <a:rPr lang="ro-RO" sz="1600" b="0" i="0" u="none" strike="noStrike" baseline="0" dirty="0">
                <a:solidFill>
                  <a:srgbClr val="000000"/>
                </a:solidFill>
                <a:latin typeface="Poppins" panose="00000500000000000000" pitchFamily="2" charset="0"/>
              </a:rPr>
              <a:t>penitenciar, online, Misiunea Femeii, lucrarea pentru persoanele cu dizabilități etc.);</a:t>
            </a:r>
            <a:endParaRPr lang="ro-RO" sz="1050" dirty="0"/>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4C8194AB-C916-F7A0-CDF7-6AB7407BE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AEE20D8F-B0F8-7615-A3AC-2A5A2F857650}"/>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3572649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64A52-0089-2D58-1D91-8281A7993B1B}"/>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BE452300-3185-C8F6-4A34-049ED58F9A9C}"/>
              </a:ext>
            </a:extLst>
          </p:cNvPr>
          <p:cNvSpPr>
            <a:spLocks noGrp="1"/>
          </p:cNvSpPr>
          <p:nvPr>
            <p:ph type="title"/>
          </p:nvPr>
        </p:nvSpPr>
        <p:spPr/>
        <p:txBody>
          <a:bodyPr>
            <a:normAutofit/>
          </a:bodyPr>
          <a:lstStyle/>
          <a:p>
            <a:r>
              <a:rPr lang="ro-RO" sz="3200" b="1" i="1" u="none" strike="noStrike" baseline="0" dirty="0">
                <a:solidFill>
                  <a:srgbClr val="6589B2"/>
                </a:solidFill>
                <a:latin typeface="Poppins" panose="00000500000000000000" pitchFamily="2" charset="0"/>
              </a:rPr>
              <a:t>Închinarea prin rugăciune și Școala de Sabat</a:t>
            </a:r>
            <a:endParaRPr lang="ro-RO" sz="3200" dirty="0">
              <a:solidFill>
                <a:srgbClr val="6589B2"/>
              </a:solidFill>
            </a:endParaRPr>
          </a:p>
        </p:txBody>
      </p:sp>
      <p:sp>
        <p:nvSpPr>
          <p:cNvPr id="3" name="CasetăText 2">
            <a:extLst>
              <a:ext uri="{FF2B5EF4-FFF2-40B4-BE49-F238E27FC236}">
                <a16:creationId xmlns:a16="http://schemas.microsoft.com/office/drawing/2014/main" id="{B8159B65-231C-6DCC-65B4-6B5FBF0C62F9}"/>
              </a:ext>
            </a:extLst>
          </p:cNvPr>
          <p:cNvSpPr txBox="1"/>
          <p:nvPr/>
        </p:nvSpPr>
        <p:spPr>
          <a:xfrm>
            <a:off x="838200" y="1690688"/>
            <a:ext cx="10115550" cy="3750642"/>
          </a:xfrm>
          <a:prstGeom prst="rect">
            <a:avLst/>
          </a:prstGeom>
          <a:noFill/>
        </p:spPr>
        <p:txBody>
          <a:bodyPr wrap="square" rtlCol="0">
            <a:spAutoFit/>
          </a:bodyPr>
          <a:lstStyle/>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copiii mici pot să strângă colecta și să citească în față pasaje biblice cheie </a:t>
            </a:r>
          </a:p>
          <a:p>
            <a:pPr>
              <a:lnSpc>
                <a:spcPct val="150000"/>
              </a:lnSpc>
            </a:pPr>
            <a:r>
              <a:rPr lang="ro-RO" sz="1600" b="0" i="0" u="none" strike="noStrike" baseline="0" dirty="0">
                <a:solidFill>
                  <a:srgbClr val="000000"/>
                </a:solidFill>
                <a:latin typeface="Poppins" panose="00000500000000000000" pitchFamily="2" charset="0"/>
              </a:rPr>
              <a:t>din studiu;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uneori, la finalul Școlii de Sabat, copii de la toate secțiunile pot veni în față să </a:t>
            </a:r>
          </a:p>
          <a:p>
            <a:pPr>
              <a:lnSpc>
                <a:spcPct val="150000"/>
              </a:lnSpc>
            </a:pPr>
            <a:r>
              <a:rPr lang="it-IT" sz="1600" b="0" i="0" u="none" strike="noStrike" baseline="0" dirty="0">
                <a:solidFill>
                  <a:srgbClr val="000000"/>
                </a:solidFill>
                <a:latin typeface="Poppins" panose="00000500000000000000" pitchFamily="2" charset="0"/>
              </a:rPr>
              <a:t>prezinte un mesaj sau un cântecel;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o experiență deosebită, selectată cu atenție, poate fi prezentată de la amvon </a:t>
            </a:r>
          </a:p>
          <a:p>
            <a:pPr>
              <a:lnSpc>
                <a:spcPct val="150000"/>
              </a:lnSpc>
            </a:pPr>
            <a:r>
              <a:rPr lang="ro-RO" sz="1600" b="0" i="0" u="none" strike="noStrike" baseline="0" dirty="0">
                <a:solidFill>
                  <a:srgbClr val="000000"/>
                </a:solidFill>
                <a:latin typeface="Poppins" panose="00000500000000000000" pitchFamily="2" charset="0"/>
              </a:rPr>
              <a:t>timp de 1-2 minute, la sfârșitul studiilor pe grupe;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o dată pe lună, copiii sau tinerii pot formula public o întrebare de tipul „de ce”, la </a:t>
            </a:r>
          </a:p>
          <a:p>
            <a:pPr>
              <a:lnSpc>
                <a:spcPct val="150000"/>
              </a:lnSpc>
            </a:pPr>
            <a:r>
              <a:rPr lang="ro-RO" sz="1600" b="0" i="0" u="none" strike="noStrike" baseline="0" dirty="0">
                <a:solidFill>
                  <a:srgbClr val="000000"/>
                </a:solidFill>
                <a:latin typeface="Poppins" panose="00000500000000000000" pitchFamily="2" charset="0"/>
              </a:rPr>
              <a:t>care participanții vor răspunde (întrebarea copiilor);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în fiecare trimestru, cele mai multe grupe ale Școlii de Sabat au capacitatea </a:t>
            </a:r>
          </a:p>
          <a:p>
            <a:pPr>
              <a:lnSpc>
                <a:spcPct val="150000"/>
              </a:lnSpc>
            </a:pPr>
            <a:r>
              <a:rPr lang="ro-RO" sz="1600" b="0" i="0" u="none" strike="noStrike" baseline="0" dirty="0">
                <a:solidFill>
                  <a:srgbClr val="000000"/>
                </a:solidFill>
                <a:latin typeface="Poppins" panose="00000500000000000000" pitchFamily="2" charset="0"/>
              </a:rPr>
              <a:t>să desfășoare împreună un proiect social pentru localitate.</a:t>
            </a:r>
            <a:endParaRPr lang="ro-RO" sz="1000" dirty="0"/>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085CC520-5280-E06C-8DD8-345595ED9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7676D4E0-3425-FECF-29F0-76C361B32F49}"/>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643950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8C935-F71C-1F40-694A-B33A05130C70}"/>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1F431FBD-7150-92CE-0F14-3F1D5329919E}"/>
              </a:ext>
            </a:extLst>
          </p:cNvPr>
          <p:cNvSpPr>
            <a:spLocks noGrp="1"/>
          </p:cNvSpPr>
          <p:nvPr>
            <p:ph type="title"/>
          </p:nvPr>
        </p:nvSpPr>
        <p:spPr/>
        <p:txBody>
          <a:bodyPr>
            <a:normAutofit/>
          </a:bodyPr>
          <a:lstStyle/>
          <a:p>
            <a:r>
              <a:rPr lang="ro-RO" sz="3200" b="1" i="1" u="none" strike="noStrike" baseline="0" dirty="0">
                <a:solidFill>
                  <a:srgbClr val="6589B2"/>
                </a:solidFill>
                <a:latin typeface="Poppins" panose="00000500000000000000" pitchFamily="2" charset="0"/>
              </a:rPr>
              <a:t>Închinarea prin rugăciune și Școala de Sabat</a:t>
            </a:r>
            <a:endParaRPr lang="ro-RO" sz="6600" dirty="0">
              <a:solidFill>
                <a:srgbClr val="6589B2"/>
              </a:solidFill>
            </a:endParaRPr>
          </a:p>
        </p:txBody>
      </p:sp>
      <p:sp>
        <p:nvSpPr>
          <p:cNvPr id="3" name="CasetăText 2">
            <a:extLst>
              <a:ext uri="{FF2B5EF4-FFF2-40B4-BE49-F238E27FC236}">
                <a16:creationId xmlns:a16="http://schemas.microsoft.com/office/drawing/2014/main" id="{D4F99BA8-DF7B-273D-62FD-8789B6CFAA13}"/>
              </a:ext>
            </a:extLst>
          </p:cNvPr>
          <p:cNvSpPr txBox="1"/>
          <p:nvPr/>
        </p:nvSpPr>
        <p:spPr>
          <a:xfrm>
            <a:off x="838200" y="1690688"/>
            <a:ext cx="10379044" cy="4858638"/>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„Fie ca, în timpul săptămânii, membrii bisericii să-și facă partea cu credincioșie, iar în Sabat să-și relateze experiențele. Atunci, adunarea va fi ca o hrană dată la vreme potrivită, aducându-le tuturor celor prezenți o viață nouă și puteri proaspete.” </a:t>
            </a:r>
          </a:p>
          <a:p>
            <a:pPr>
              <a:lnSpc>
                <a:spcPct val="150000"/>
              </a:lnSpc>
            </a:pPr>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Mărturii pentru Biserică, </a:t>
            </a:r>
            <a:r>
              <a:rPr lang="ro-RO" sz="1600" b="0" i="0" u="none" strike="noStrike" baseline="0" dirty="0">
                <a:solidFill>
                  <a:srgbClr val="000000"/>
                </a:solidFill>
                <a:latin typeface="Poppins Thin" panose="00000300000000000000" pitchFamily="2" charset="0"/>
              </a:rPr>
              <a:t>ed. a 2-a, rev., vol. 7, p. 24 </a:t>
            </a:r>
          </a:p>
          <a:p>
            <a:pPr>
              <a:lnSpc>
                <a:spcPct val="150000"/>
              </a:lnSpc>
            </a:pPr>
            <a:r>
              <a:rPr lang="ro-RO" sz="1600" b="0" i="0" u="none" strike="noStrike" baseline="0" dirty="0">
                <a:solidFill>
                  <a:srgbClr val="000000"/>
                </a:solidFill>
                <a:latin typeface="Poppins" panose="00000500000000000000" pitchFamily="2" charset="0"/>
              </a:rPr>
              <a:t>„Mulți studenți au făcut din educația formală principalul lor obiectiv și au neglijat rugăciunea, lipsind de la Școala de Sabat și de la întâlnirile de rugăciune și, din cauza neglijării îndatoririlor religioase, s-au întors acasă îndepărtați de Dumnezeu. […] «Căutați mai întâi Împărăția lui Dumnezeu și neprihănirea Lui.» Aceasta nu trebuie fie ultima, ci cea dintâi preocupare.” </a:t>
            </a:r>
          </a:p>
          <a:p>
            <a:pPr>
              <a:lnSpc>
                <a:spcPct val="150000"/>
              </a:lnSpc>
            </a:pPr>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Mărturii pentru Biserică, </a:t>
            </a:r>
            <a:r>
              <a:rPr lang="ro-RO" sz="1600" b="0" i="0" u="none" strike="noStrike" baseline="0" dirty="0">
                <a:solidFill>
                  <a:srgbClr val="000000"/>
                </a:solidFill>
                <a:latin typeface="Poppins Thin" panose="00000300000000000000" pitchFamily="2" charset="0"/>
              </a:rPr>
              <a:t>ed. a 2-a, rev., vol. 4, p. 370 </a:t>
            </a:r>
          </a:p>
          <a:p>
            <a:pPr>
              <a:lnSpc>
                <a:spcPct val="150000"/>
              </a:lnSpc>
            </a:pPr>
            <a:r>
              <a:rPr lang="ro-RO" sz="1600" b="0" i="0" u="none" strike="noStrike" baseline="0" dirty="0">
                <a:solidFill>
                  <a:srgbClr val="000000"/>
                </a:solidFill>
                <a:latin typeface="Poppins" panose="00000500000000000000" pitchFamily="2" charset="0"/>
              </a:rPr>
              <a:t>„Tații și mamele trebuie să aprecieze atât de mult privilegiile Școlii de Sabat, încât să-și ia timp să verifice pentru a vedea dacă copiii lor își învață perfect lecția în fiecare Sabat. Ei trebuie să fie mai interesați de învățarea lecțiilor Școlii de Sabat decât de pregătirea lecțiilor obișnuite.” </a:t>
            </a:r>
          </a:p>
          <a:p>
            <a:pPr>
              <a:lnSpc>
                <a:spcPct val="150000"/>
              </a:lnSpc>
            </a:pPr>
            <a:r>
              <a:rPr lang="it-IT" sz="1600" b="0" i="0" u="none" strike="noStrike" baseline="0" dirty="0">
                <a:solidFill>
                  <a:srgbClr val="000000"/>
                </a:solidFill>
                <a:latin typeface="Poppins Thin" panose="00000300000000000000" pitchFamily="2" charset="0"/>
              </a:rPr>
              <a:t>Ellen G. White, </a:t>
            </a:r>
            <a:r>
              <a:rPr lang="it-IT" sz="1600" b="0" i="1" u="none" strike="noStrike" baseline="0" dirty="0">
                <a:solidFill>
                  <a:srgbClr val="000000"/>
                </a:solidFill>
                <a:latin typeface="Poppins Thin" panose="00000300000000000000" pitchFamily="2" charset="0"/>
              </a:rPr>
              <a:t>Mărturii despre Sabat, </a:t>
            </a:r>
            <a:r>
              <a:rPr lang="it-IT" sz="1600" b="0" i="0" u="none" strike="noStrike" baseline="0" dirty="0">
                <a:solidFill>
                  <a:srgbClr val="000000"/>
                </a:solidFill>
                <a:latin typeface="Poppins Thin" panose="00000300000000000000" pitchFamily="2" charset="0"/>
              </a:rPr>
              <a:t>ed. cit., p. 96</a:t>
            </a:r>
            <a:endParaRPr lang="ro-RO" sz="1000" dirty="0"/>
          </a:p>
        </p:txBody>
      </p:sp>
      <p:pic>
        <p:nvPicPr>
          <p:cNvPr id="9" name="Substituent conținut 8" descr="O imagine care conține Grafică&#10;&#10;Descriere generată automat">
            <a:extLst>
              <a:ext uri="{FF2B5EF4-FFF2-40B4-BE49-F238E27FC236}">
                <a16:creationId xmlns:a16="http://schemas.microsoft.com/office/drawing/2014/main" id="{164DC181-F401-4386-7FA8-E2FA794F2B84}"/>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D2742894-16A8-9056-F846-F724EC6C60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4164011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3107E-2525-AC64-52AC-4C0A69C15955}"/>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38F3F730-CFF0-3566-7A57-843D55BF1FE9}"/>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F1DD4F68-882B-84B5-9EB5-232DCA7D8A9D}"/>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E32662CF-C8A5-7BCC-8FF4-6363F45756E7}"/>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3370989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100A8-D322-F9C5-FC69-0EFDF5F563EB}"/>
            </a:ext>
          </a:extLst>
        </p:cNvPr>
        <p:cNvGrpSpPr/>
        <p:nvPr/>
      </p:nvGrpSpPr>
      <p:grpSpPr>
        <a:xfrm>
          <a:off x="0" y="0"/>
          <a:ext cx="0" cy="0"/>
          <a:chOff x="0" y="0"/>
          <a:chExt cx="0" cy="0"/>
        </a:xfrm>
      </p:grpSpPr>
      <p:pic>
        <p:nvPicPr>
          <p:cNvPr id="7" name="Imagine 6" descr="O imagine care conține scrisoare, artă&#10;&#10;Descriere generată automat">
            <a:extLst>
              <a:ext uri="{FF2B5EF4-FFF2-40B4-BE49-F238E27FC236}">
                <a16:creationId xmlns:a16="http://schemas.microsoft.com/office/drawing/2014/main" id="{8F5B1F5D-FC63-60B3-5643-6D15AD975ECB}"/>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tretch>
            <a:fillRect/>
          </a:stretch>
        </p:blipFill>
        <p:spPr>
          <a:xfrm>
            <a:off x="0" y="192731"/>
            <a:ext cx="12192000" cy="9139537"/>
          </a:xfrm>
          <a:prstGeom prst="rect">
            <a:avLst/>
          </a:prstGeom>
        </p:spPr>
      </p:pic>
      <p:sp>
        <p:nvSpPr>
          <p:cNvPr id="2" name="Titlu 1">
            <a:extLst>
              <a:ext uri="{FF2B5EF4-FFF2-40B4-BE49-F238E27FC236}">
                <a16:creationId xmlns:a16="http://schemas.microsoft.com/office/drawing/2014/main" id="{1EDEC08D-6E6E-C48C-DC77-0623F9327B9C}"/>
              </a:ext>
            </a:extLst>
          </p:cNvPr>
          <p:cNvSpPr>
            <a:spLocks noGrp="1"/>
          </p:cNvSpPr>
          <p:nvPr>
            <p:ph type="title"/>
          </p:nvPr>
        </p:nvSpPr>
        <p:spPr/>
        <p:txBody>
          <a:bodyPr>
            <a:normAutofit/>
          </a:bodyPr>
          <a:lstStyle/>
          <a:p>
            <a:r>
              <a:rPr lang="ro-RO" sz="3200" b="1" i="1" u="none" strike="noStrike" baseline="0" dirty="0">
                <a:solidFill>
                  <a:srgbClr val="6589B2"/>
                </a:solidFill>
                <a:latin typeface="Poppins" panose="00000500000000000000" pitchFamily="2" charset="0"/>
              </a:rPr>
              <a:t>Serviciul divin principal </a:t>
            </a:r>
            <a:br>
              <a:rPr lang="ro-RO" sz="3200" b="1" i="1"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din Sabat dimineață </a:t>
            </a:r>
            <a:endParaRPr lang="ro-RO" sz="3200" dirty="0">
              <a:solidFill>
                <a:srgbClr val="6589B2"/>
              </a:solidFill>
            </a:endParaRPr>
          </a:p>
        </p:txBody>
      </p:sp>
      <p:sp>
        <p:nvSpPr>
          <p:cNvPr id="3" name="CasetăText 2">
            <a:extLst>
              <a:ext uri="{FF2B5EF4-FFF2-40B4-BE49-F238E27FC236}">
                <a16:creationId xmlns:a16="http://schemas.microsoft.com/office/drawing/2014/main" id="{40619B99-B909-7C77-7A27-5F6D7382130D}"/>
              </a:ext>
            </a:extLst>
          </p:cNvPr>
          <p:cNvSpPr txBox="1"/>
          <p:nvPr/>
        </p:nvSpPr>
        <p:spPr>
          <a:xfrm>
            <a:off x="838200" y="1690688"/>
            <a:ext cx="10115550" cy="3381310"/>
          </a:xfrm>
          <a:prstGeom prst="rect">
            <a:avLst/>
          </a:prstGeom>
          <a:noFill/>
        </p:spPr>
        <p:txBody>
          <a:bodyPr wrap="square" rtlCol="0">
            <a:spAutoFit/>
          </a:bodyPr>
          <a:lstStyle/>
          <a:p>
            <a:pPr>
              <a:lnSpc>
                <a:spcPct val="150000"/>
              </a:lnSpc>
            </a:pPr>
            <a:r>
              <a:rPr lang="ro-RO" sz="1600" b="1" i="0" u="none" strike="noStrike" baseline="0" dirty="0">
                <a:solidFill>
                  <a:srgbClr val="000000"/>
                </a:solidFill>
                <a:latin typeface="Poppins" panose="00000500000000000000" pitchFamily="2" charset="0"/>
              </a:rPr>
              <a:t>Serviciul de închinare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„Serviciul de închinare din Sabat este cel mai important dintre toate adunările bisericii. Astfel, membrii se întâlnesc săptămânal pentru a se uni în închinare către Dumnezeu, cu un spirit de laudă și de mulțumire, pentru a asculta Cuvântul Lui, pentru a primi putere și har ca să ducă luptele vieții și pentru a afla voia lui Dumnezeu în ceea ce privește lucrarea de câștigare de suflete. Întregul serviciu de închinare trebuie să se caracterizeze prin respect, simplitate și punctualitate.” </a:t>
            </a:r>
          </a:p>
          <a:p>
            <a:pPr>
              <a:lnSpc>
                <a:spcPct val="150000"/>
              </a:lnSpc>
            </a:pPr>
            <a:r>
              <a:rPr lang="it-IT" sz="1600" b="0" i="1" u="none" strike="noStrike" baseline="0" dirty="0">
                <a:solidFill>
                  <a:srgbClr val="000000"/>
                </a:solidFill>
                <a:latin typeface="Poppins Thin" panose="00000300000000000000" pitchFamily="2" charset="0"/>
              </a:rPr>
              <a:t>Manualul Bisericii, </a:t>
            </a:r>
            <a:r>
              <a:rPr lang="it-IT" sz="1600" b="0" i="0" u="none" strike="noStrike" baseline="0" dirty="0">
                <a:solidFill>
                  <a:srgbClr val="000000"/>
                </a:solidFill>
                <a:latin typeface="Poppins Thin" panose="00000300000000000000" pitchFamily="2" charset="0"/>
              </a:rPr>
              <a:t>ed. 2022, p. 158 </a:t>
            </a:r>
            <a:endParaRPr lang="ro-RO" sz="1050" dirty="0"/>
          </a:p>
        </p:txBody>
      </p:sp>
      <p:pic>
        <p:nvPicPr>
          <p:cNvPr id="8" name="Imagine 7" descr="O imagine care conține Font, text, număr, simbol&#10;&#10;Descriere generată automat">
            <a:hlinkClick r:id="rId3" action="ppaction://hlinksldjump"/>
            <a:extLst>
              <a:ext uri="{FF2B5EF4-FFF2-40B4-BE49-F238E27FC236}">
                <a16:creationId xmlns:a16="http://schemas.microsoft.com/office/drawing/2014/main" id="{9F38117C-49C4-5B26-A418-EB85DEB3B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3112120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CA1D1-5D09-0E42-D3BA-06E66ADDA3E7}"/>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6B657B6B-AF86-CC33-8F84-0519A676174E}"/>
              </a:ext>
            </a:extLst>
          </p:cNvPr>
          <p:cNvSpPr>
            <a:spLocks noGrp="1"/>
          </p:cNvSpPr>
          <p:nvPr>
            <p:ph type="title"/>
          </p:nvPr>
        </p:nvSpPr>
        <p:spPr/>
        <p:txBody>
          <a:bodyPr>
            <a:normAutofit/>
          </a:bodyPr>
          <a:lstStyle/>
          <a:p>
            <a:r>
              <a:rPr lang="ro-RO" sz="3200" b="1" i="1" u="none" strike="noStrike" baseline="0" dirty="0">
                <a:solidFill>
                  <a:srgbClr val="6589B2"/>
                </a:solidFill>
                <a:latin typeface="Poppins" panose="00000500000000000000" pitchFamily="2" charset="0"/>
              </a:rPr>
              <a:t>Serviciul divin principal </a:t>
            </a:r>
            <a:br>
              <a:rPr lang="ro-RO" sz="3200" b="1" i="1"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din Sabat dimineață </a:t>
            </a:r>
            <a:endParaRPr lang="ro-RO" sz="6600" dirty="0">
              <a:solidFill>
                <a:srgbClr val="6589B2"/>
              </a:solidFill>
            </a:endParaRPr>
          </a:p>
        </p:txBody>
      </p:sp>
      <p:sp>
        <p:nvSpPr>
          <p:cNvPr id="3" name="CasetăText 2">
            <a:extLst>
              <a:ext uri="{FF2B5EF4-FFF2-40B4-BE49-F238E27FC236}">
                <a16:creationId xmlns:a16="http://schemas.microsoft.com/office/drawing/2014/main" id="{B35B3000-7369-F19E-038A-5B4F756CF4A4}"/>
              </a:ext>
            </a:extLst>
          </p:cNvPr>
          <p:cNvSpPr txBox="1"/>
          <p:nvPr/>
        </p:nvSpPr>
        <p:spPr>
          <a:xfrm>
            <a:off x="838200" y="1690688"/>
            <a:ext cx="10379044" cy="4278094"/>
          </a:xfrm>
          <a:prstGeom prst="rect">
            <a:avLst/>
          </a:prstGeom>
          <a:noFill/>
        </p:spPr>
        <p:txBody>
          <a:bodyPr wrap="square" rtlCol="0">
            <a:spAutoFit/>
          </a:bodyPr>
          <a:lstStyle/>
          <a:p>
            <a:pPr>
              <a:lnSpc>
                <a:spcPct val="150000"/>
              </a:lnSpc>
            </a:pPr>
            <a:r>
              <a:rPr lang="ro-RO" sz="1600" b="1" i="0" u="none" strike="noStrike" baseline="0" dirty="0">
                <a:solidFill>
                  <a:srgbClr val="000000"/>
                </a:solidFill>
                <a:latin typeface="Poppins" panose="00000500000000000000" pitchFamily="2" charset="0"/>
              </a:rPr>
              <a:t>Programul serviciului divin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„Serviciul de închinare din Sabat dimineață are două părți importante: răspunsul adunării în laudă și adorare, exprimate prin cântare, rugăciune și daruri, și apoi mesajul din Cuvântul lui Dumnezeu. […] Nu există un program fix sau o ordine prestabilită pentru serviciul de închinare publică. De obicei, un program scurt este mai potrivit cu adevăratul spirit de închinare. Se recomandă evitarea introducerilor lungi. Punctele din deschidere nu ar trebui să consume timpul necesar predicării Cuvântului lui Dumnezeu.” </a:t>
            </a:r>
          </a:p>
          <a:p>
            <a:pPr>
              <a:lnSpc>
                <a:spcPct val="150000"/>
              </a:lnSpc>
            </a:pPr>
            <a:r>
              <a:rPr lang="it-IT" sz="1600" b="0" i="1" u="none" strike="noStrike" baseline="0" dirty="0">
                <a:solidFill>
                  <a:srgbClr val="000000"/>
                </a:solidFill>
                <a:latin typeface="Poppins Thin" panose="00000300000000000000" pitchFamily="2" charset="0"/>
              </a:rPr>
              <a:t>Manualul Bisericii, </a:t>
            </a:r>
            <a:r>
              <a:rPr lang="it-IT" sz="1600" b="0" i="0" u="none" strike="noStrike" baseline="0" dirty="0">
                <a:solidFill>
                  <a:srgbClr val="000000"/>
                </a:solidFill>
                <a:latin typeface="Poppins Thin" panose="00000300000000000000" pitchFamily="2" charset="0"/>
              </a:rPr>
              <a:t>ed. cit., p. 159</a:t>
            </a:r>
            <a:endParaRPr lang="ro-RO" sz="1600" b="0" i="0" u="none" strike="noStrike" baseline="0" dirty="0">
              <a:solidFill>
                <a:srgbClr val="000000"/>
              </a:solidFill>
              <a:latin typeface="Poppins Thin" panose="00000300000000000000" pitchFamily="2" charset="0"/>
            </a:endParaRPr>
          </a:p>
          <a:p>
            <a:pPr>
              <a:lnSpc>
                <a:spcPct val="150000"/>
              </a:lnSpc>
            </a:pPr>
            <a:endParaRPr lang="ro-RO" sz="1600" dirty="0">
              <a:solidFill>
                <a:srgbClr val="000000"/>
              </a:solidFill>
              <a:latin typeface="Poppins Thin" panose="00000300000000000000" pitchFamily="2" charset="0"/>
            </a:endParaRPr>
          </a:p>
          <a:p>
            <a:r>
              <a:rPr lang="ro-RO" sz="1600" b="0" i="0" u="none" strike="noStrike" baseline="0" dirty="0">
                <a:solidFill>
                  <a:srgbClr val="000000"/>
                </a:solidFill>
                <a:latin typeface="Poppins" panose="00000500000000000000" pitchFamily="2" charset="0"/>
              </a:rPr>
              <a:t>„Unul sau două minute sunt suficiente pentru orice rugăciune obișnuită.” </a:t>
            </a:r>
          </a:p>
          <a:p>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Mărturii pentru Biserică</a:t>
            </a:r>
            <a:r>
              <a:rPr lang="ro-RO" sz="1600" b="0" i="0" u="none" strike="noStrike" baseline="0" dirty="0">
                <a:solidFill>
                  <a:srgbClr val="000000"/>
                </a:solidFill>
                <a:latin typeface="Poppins Thin" panose="00000300000000000000" pitchFamily="2" charset="0"/>
              </a:rPr>
              <a:t>, ed. a 2-a, rev., vol. 2, p. 461 </a:t>
            </a:r>
            <a:r>
              <a:rPr lang="it-IT" sz="1600" b="0" i="0" u="none" strike="noStrike" baseline="0" dirty="0">
                <a:solidFill>
                  <a:srgbClr val="000000"/>
                </a:solidFill>
                <a:latin typeface="Poppins Thin" panose="00000300000000000000" pitchFamily="2" charset="0"/>
              </a:rPr>
              <a:t> </a:t>
            </a:r>
            <a:endParaRPr lang="ro-RO" sz="1000" dirty="0"/>
          </a:p>
        </p:txBody>
      </p:sp>
      <p:pic>
        <p:nvPicPr>
          <p:cNvPr id="9" name="Substituent conținut 8" descr="O imagine care conține Grafică&#10;&#10;Descriere generată automat">
            <a:extLst>
              <a:ext uri="{FF2B5EF4-FFF2-40B4-BE49-F238E27FC236}">
                <a16:creationId xmlns:a16="http://schemas.microsoft.com/office/drawing/2014/main" id="{9BDA85D2-D890-2DC0-33A1-9F380A58CD55}"/>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7156BDD9-AEAD-215B-1A17-3A4AE7BFF9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555404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29CB1-A087-F54E-E528-DDFE21026C63}"/>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9CC9C496-A26D-E330-CBC9-37B26D35B844}"/>
              </a:ext>
            </a:extLst>
          </p:cNvPr>
          <p:cNvSpPr>
            <a:spLocks noGrp="1"/>
          </p:cNvSpPr>
          <p:nvPr>
            <p:ph type="title"/>
          </p:nvPr>
        </p:nvSpPr>
        <p:spPr/>
        <p:txBody>
          <a:bodyPr>
            <a:normAutofit/>
          </a:bodyPr>
          <a:lstStyle/>
          <a:p>
            <a:r>
              <a:rPr lang="ro-RO" sz="3200" b="1" i="1" u="none" strike="noStrike" baseline="0" dirty="0">
                <a:solidFill>
                  <a:srgbClr val="6589B2"/>
                </a:solidFill>
                <a:latin typeface="Poppins" panose="00000500000000000000" pitchFamily="2" charset="0"/>
              </a:rPr>
              <a:t>Serviciul divin principal </a:t>
            </a:r>
            <a:br>
              <a:rPr lang="ro-RO" sz="3200" b="1" i="1"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din Sabat dimineață </a:t>
            </a:r>
            <a:endParaRPr lang="ro-RO" sz="3200" dirty="0">
              <a:solidFill>
                <a:srgbClr val="6589B2"/>
              </a:solidFill>
            </a:endParaRPr>
          </a:p>
        </p:txBody>
      </p:sp>
      <p:sp>
        <p:nvSpPr>
          <p:cNvPr id="3" name="CasetăText 2">
            <a:extLst>
              <a:ext uri="{FF2B5EF4-FFF2-40B4-BE49-F238E27FC236}">
                <a16:creationId xmlns:a16="http://schemas.microsoft.com/office/drawing/2014/main" id="{ECAF87B9-0A07-9540-3D97-4055C6D2B686}"/>
              </a:ext>
            </a:extLst>
          </p:cNvPr>
          <p:cNvSpPr txBox="1"/>
          <p:nvPr/>
        </p:nvSpPr>
        <p:spPr>
          <a:xfrm>
            <a:off x="838200" y="1690688"/>
            <a:ext cx="10115550" cy="5038880"/>
          </a:xfrm>
          <a:prstGeom prst="rect">
            <a:avLst/>
          </a:prstGeom>
          <a:noFill/>
        </p:spPr>
        <p:txBody>
          <a:bodyPr wrap="square" rtlCol="0">
            <a:spAutoFit/>
          </a:bodyPr>
          <a:lstStyle/>
          <a:p>
            <a:pPr>
              <a:lnSpc>
                <a:spcPct val="150000"/>
              </a:lnSpc>
            </a:pP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unele comunități adventiste cântă strofe dintr-un imn special în timp ce formația </a:t>
            </a:r>
          </a:p>
          <a:p>
            <a:pPr>
              <a:lnSpc>
                <a:spcPct val="150000"/>
              </a:lnSpc>
            </a:pPr>
            <a:r>
              <a:rPr lang="ro-RO" sz="1600" b="0" i="0" u="none" strike="noStrike" baseline="0" dirty="0">
                <a:solidFill>
                  <a:srgbClr val="000000"/>
                </a:solidFill>
                <a:latin typeface="Poppins" panose="00000500000000000000" pitchFamily="2" charset="0"/>
              </a:rPr>
              <a:t>urcă la amvon, imediat după aceea sau la sfârșit, după ultima rugăciune; tematica </a:t>
            </a:r>
          </a:p>
          <a:p>
            <a:pPr>
              <a:lnSpc>
                <a:spcPct val="150000"/>
              </a:lnSpc>
            </a:pPr>
            <a:r>
              <a:rPr lang="it-IT" sz="1600" b="0" i="0" u="none" strike="noStrike" baseline="0" dirty="0">
                <a:solidFill>
                  <a:srgbClr val="000000"/>
                </a:solidFill>
                <a:latin typeface="Poppins" panose="00000500000000000000" pitchFamily="2" charset="0"/>
              </a:rPr>
              <a:t>poate fi despre a doua venire a lui Isus sau din formula credală (imnurile nr. 51–57); </a:t>
            </a:r>
          </a:p>
          <a:p>
            <a:pPr>
              <a:lnSpc>
                <a:spcPct val="150000"/>
              </a:lnSpc>
            </a:pP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comentariile pentru zecimi și daruri sunt disponibile în două formate diferite: </a:t>
            </a:r>
            <a:r>
              <a:rPr lang="ro-RO" sz="1600" b="0" i="0" u="sng" strike="noStrike" baseline="0" dirty="0">
                <a:solidFill>
                  <a:srgbClr val="4F5CD5"/>
                </a:solidFill>
                <a:latin typeface="Poppins" panose="00000500000000000000" pitchFamily="2" charset="0"/>
                <a:hlinkClick r:id="rId2"/>
              </a:rPr>
              <a:t>scris</a:t>
            </a:r>
            <a:r>
              <a:rPr lang="ro-RO" sz="1600" b="0" i="0" u="sng" strike="noStrike" baseline="0" dirty="0">
                <a:solidFill>
                  <a:srgbClr val="4F5CD5"/>
                </a:solidFill>
                <a:latin typeface="Poppins" panose="00000500000000000000" pitchFamily="2" charset="0"/>
              </a:rPr>
              <a:t> </a:t>
            </a:r>
            <a:endParaRPr lang="ro-RO" sz="1600" b="0" i="0" u="none" strike="noStrike" baseline="0" dirty="0">
              <a:solidFill>
                <a:srgbClr val="4F5CD5"/>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și </a:t>
            </a:r>
            <a:r>
              <a:rPr lang="ro-RO" sz="1600" b="0" i="0" u="sng" strike="noStrike" baseline="0" dirty="0">
                <a:solidFill>
                  <a:srgbClr val="4F5CD5"/>
                </a:solidFill>
                <a:latin typeface="Poppins" panose="00000500000000000000" pitchFamily="2" charset="0"/>
                <a:hlinkClick r:id="rId3"/>
              </a:rPr>
              <a:t>video</a:t>
            </a:r>
            <a:r>
              <a:rPr lang="ro-RO" sz="1600" b="0" i="0" u="none" strike="noStrike" baseline="0" dirty="0">
                <a:solidFill>
                  <a:srgbClr val="000000"/>
                </a:solidFill>
                <a:latin typeface="Poppins" panose="00000500000000000000" pitchFamily="2" charset="0"/>
              </a:rPr>
              <a:t> (playlist </a:t>
            </a:r>
            <a:r>
              <a:rPr lang="ro-RO" sz="1600" b="0" i="0" u="sng" strike="noStrike" baseline="0" dirty="0">
                <a:solidFill>
                  <a:srgbClr val="4F5CD5"/>
                </a:solidFill>
                <a:latin typeface="Poppins" panose="00000500000000000000" pitchFamily="2" charset="0"/>
                <a:hlinkClick r:id="rId4"/>
              </a:rPr>
              <a:t>2025</a:t>
            </a:r>
            <a:r>
              <a:rPr lang="ro-RO" sz="1600" b="0" i="0" u="none" strike="noStrike" baseline="0" dirty="0">
                <a:solidFill>
                  <a:srgbClr val="000000"/>
                </a:solidFill>
                <a:latin typeface="Poppins" panose="00000500000000000000" pitchFamily="2" charset="0"/>
              </a:rPr>
              <a:t>, playlist </a:t>
            </a:r>
            <a:r>
              <a:rPr lang="ro-RO" sz="1600" b="0" i="0" u="sng" strike="noStrike" baseline="0" dirty="0">
                <a:solidFill>
                  <a:srgbClr val="4F5CD5"/>
                </a:solidFill>
                <a:latin typeface="Poppins" panose="00000500000000000000" pitchFamily="2" charset="0"/>
                <a:hlinkClick r:id="rId5"/>
              </a:rPr>
              <a:t>diaspora</a:t>
            </a:r>
            <a:r>
              <a:rPr lang="ro-RO" sz="1600" b="0" i="0" u="none" strike="noStrike" baseline="0" dirty="0">
                <a:solidFill>
                  <a:srgbClr val="000000"/>
                </a:solidFill>
                <a:latin typeface="Poppins" panose="00000500000000000000" pitchFamily="2" charset="0"/>
              </a:rPr>
              <a:t> 2025, playlist 2025 </a:t>
            </a:r>
            <a:r>
              <a:rPr lang="ro-RO" sz="1600" b="0" i="0" u="sng" strike="noStrike" baseline="0" dirty="0">
                <a:solidFill>
                  <a:srgbClr val="4F5CD5"/>
                </a:solidFill>
                <a:latin typeface="Poppins" panose="00000500000000000000" pitchFamily="2" charset="0"/>
                <a:hlinkClick r:id="rId6"/>
              </a:rPr>
              <a:t>maghiară</a:t>
            </a:r>
            <a:r>
              <a:rPr lang="ro-RO" sz="1600" b="0" i="0" u="none" strike="noStrike" baseline="0" dirty="0">
                <a:solidFill>
                  <a:srgbClr val="000000"/>
                </a:solidFill>
                <a:latin typeface="Poppins" panose="00000500000000000000" pitchFamily="2" charset="0"/>
              </a:rPr>
              <a:t>); </a:t>
            </a:r>
          </a:p>
          <a:p>
            <a:pPr>
              <a:lnSpc>
                <a:spcPct val="150000"/>
              </a:lnSpc>
            </a:pPr>
            <a:r>
              <a:rPr lang="it-IT" sz="1600" b="0" i="0" u="none" strike="noStrike" baseline="0" dirty="0">
                <a:solidFill>
                  <a:srgbClr val="5F2C1D"/>
                </a:solidFill>
                <a:latin typeface="Montserrat Thin" panose="00000300000000000000" pitchFamily="2" charset="0"/>
              </a:rPr>
              <a:t>◆ </a:t>
            </a:r>
            <a:r>
              <a:rPr lang="it-IT" sz="1600" b="0" i="0" u="none" strike="noStrike" baseline="0" dirty="0">
                <a:solidFill>
                  <a:srgbClr val="000000"/>
                </a:solidFill>
                <a:latin typeface="Poppins" panose="00000500000000000000" pitchFamily="2" charset="0"/>
              </a:rPr>
              <a:t>după modelul din Neemia 8:5, sala se ridică în picioare la citirea pasajului biblic </a:t>
            </a:r>
          </a:p>
          <a:p>
            <a:pPr>
              <a:lnSpc>
                <a:spcPct val="150000"/>
              </a:lnSpc>
            </a:pPr>
            <a:r>
              <a:rPr lang="ro-RO" sz="1600" b="0" i="0" u="none" strike="noStrike" baseline="0" dirty="0">
                <a:solidFill>
                  <a:srgbClr val="000000"/>
                </a:solidFill>
                <a:latin typeface="Poppins" panose="00000500000000000000" pitchFamily="2" charset="0"/>
              </a:rPr>
              <a:t>principal, înainte de predică; </a:t>
            </a:r>
          </a:p>
          <a:p>
            <a:pPr>
              <a:lnSpc>
                <a:spcPct val="150000"/>
              </a:lnSpc>
            </a:pP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imnuri cântate de copii în fața amvonului la începutul sau sfârșitul predicii; </a:t>
            </a:r>
          </a:p>
          <a:p>
            <a:pPr>
              <a:lnSpc>
                <a:spcPct val="150000"/>
              </a:lnSpc>
            </a:pPr>
            <a:r>
              <a:rPr lang="it-IT" sz="1600" b="0" i="0" u="none" strike="noStrike" baseline="0" dirty="0">
                <a:solidFill>
                  <a:srgbClr val="5F2C1D"/>
                </a:solidFill>
                <a:latin typeface="Montserrat Thin" panose="00000300000000000000" pitchFamily="2" charset="0"/>
              </a:rPr>
              <a:t>◆ </a:t>
            </a:r>
            <a:r>
              <a:rPr lang="it-IT" sz="1600" b="0" i="0" u="none" strike="noStrike" baseline="0" dirty="0">
                <a:solidFill>
                  <a:srgbClr val="000000"/>
                </a:solidFill>
                <a:latin typeface="Poppins" panose="00000500000000000000" pitchFamily="2" charset="0"/>
              </a:rPr>
              <a:t>conducător muzical care antrenează sala la intonarea imnurilor; </a:t>
            </a: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povestire pentru copii sau momentul de laudă al acestora (psalm, cântare etc.); </a:t>
            </a:r>
          </a:p>
          <a:p>
            <a:pPr>
              <a:lnSpc>
                <a:spcPct val="150000"/>
              </a:lnSpc>
            </a:pP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implicarea unui tânăr în cadrul serviciului divin, fie la strângerea zecimilor și a </a:t>
            </a:r>
          </a:p>
          <a:p>
            <a:pPr>
              <a:lnSpc>
                <a:spcPct val="150000"/>
              </a:lnSpc>
            </a:pPr>
            <a:r>
              <a:rPr lang="ro-RO" sz="1600" b="0" i="0" u="none" strike="noStrike" baseline="0" dirty="0">
                <a:solidFill>
                  <a:srgbClr val="000000"/>
                </a:solidFill>
                <a:latin typeface="Poppins" panose="00000500000000000000" pitchFamily="2" charset="0"/>
              </a:rPr>
              <a:t>darurilor, fie pentru rugăciunea publică sau povestirea pentru copii; dacă ne </a:t>
            </a:r>
          </a:p>
          <a:p>
            <a:pPr>
              <a:lnSpc>
                <a:spcPct val="150000"/>
              </a:lnSpc>
            </a:pPr>
            <a:r>
              <a:rPr lang="ro-RO" sz="1600" b="0" i="0" u="none" strike="noStrike" baseline="0" dirty="0">
                <a:solidFill>
                  <a:srgbClr val="000000"/>
                </a:solidFill>
                <a:latin typeface="Poppins" panose="00000500000000000000" pitchFamily="2" charset="0"/>
              </a:rPr>
              <a:t>propunem acest lucru, vom putea găsi un rol adecvat pentru fiecare tânăr; </a:t>
            </a:r>
            <a:endParaRPr lang="ro-RO" sz="1600" dirty="0"/>
          </a:p>
        </p:txBody>
      </p:sp>
      <p:pic>
        <p:nvPicPr>
          <p:cNvPr id="8" name="Imagine 7" descr="O imagine care conține Font, text, număr, simbol&#10;&#10;Descriere generată automat">
            <a:hlinkClick r:id="rId7" action="ppaction://hlinksldjump"/>
            <a:extLst>
              <a:ext uri="{FF2B5EF4-FFF2-40B4-BE49-F238E27FC236}">
                <a16:creationId xmlns:a16="http://schemas.microsoft.com/office/drawing/2014/main" id="{2E208855-7838-5C5C-6371-6A95E33240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FCC7D83C-7BDF-5DBD-6F6C-D5EAC69A5E00}"/>
              </a:ext>
            </a:extLst>
          </p:cNvPr>
          <p:cNvPicPr>
            <a:picLocks noGrp="1" noRot="1" noChangeAspect="1" noMove="1" noResize="1" noEditPoints="1" noAdjustHandles="1" noChangeArrowheads="1" noChangeShapeType="1" noCrop="1"/>
          </p:cNvPicPr>
          <p:nvPr>
            <p:ph idx="1"/>
          </p:nvPr>
        </p:nvPicPr>
        <p:blipFill>
          <a:blip r:embed="rId9">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1708898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2B17F-5ED9-50EB-A9D1-6EA13D1BA57A}"/>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C1805BDB-FC6E-FB43-B827-568E565B463D}"/>
              </a:ext>
            </a:extLst>
          </p:cNvPr>
          <p:cNvSpPr>
            <a:spLocks noGrp="1"/>
          </p:cNvSpPr>
          <p:nvPr>
            <p:ph type="title"/>
          </p:nvPr>
        </p:nvSpPr>
        <p:spPr/>
        <p:txBody>
          <a:bodyPr>
            <a:normAutofit/>
          </a:bodyPr>
          <a:lstStyle/>
          <a:p>
            <a:r>
              <a:rPr lang="ro-RO" sz="3200" b="1" i="1" u="none" strike="noStrike" baseline="0" dirty="0">
                <a:solidFill>
                  <a:srgbClr val="6589B2"/>
                </a:solidFill>
                <a:latin typeface="Poppins" panose="00000500000000000000" pitchFamily="2" charset="0"/>
              </a:rPr>
              <a:t>Serviciul divin principal </a:t>
            </a:r>
            <a:br>
              <a:rPr lang="ro-RO" sz="3200" b="1" i="1"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din Sabat dimineață </a:t>
            </a:r>
            <a:endParaRPr lang="ro-RO" sz="3200" dirty="0">
              <a:solidFill>
                <a:srgbClr val="6589B2"/>
              </a:solidFill>
            </a:endParaRPr>
          </a:p>
        </p:txBody>
      </p:sp>
      <p:sp>
        <p:nvSpPr>
          <p:cNvPr id="3" name="CasetăText 2">
            <a:extLst>
              <a:ext uri="{FF2B5EF4-FFF2-40B4-BE49-F238E27FC236}">
                <a16:creationId xmlns:a16="http://schemas.microsoft.com/office/drawing/2014/main" id="{5A54B396-5619-A1FA-3443-2EC2A9D5D054}"/>
              </a:ext>
            </a:extLst>
          </p:cNvPr>
          <p:cNvSpPr txBox="1"/>
          <p:nvPr/>
        </p:nvSpPr>
        <p:spPr>
          <a:xfrm>
            <a:off x="838200" y="1690688"/>
            <a:ext cx="10115550" cy="4489306"/>
          </a:xfrm>
          <a:prstGeom prst="rect">
            <a:avLst/>
          </a:prstGeom>
          <a:noFill/>
        </p:spPr>
        <p:txBody>
          <a:bodyPr wrap="square" rtlCol="0">
            <a:spAutoFit/>
          </a:bodyPr>
          <a:lstStyle/>
          <a:p>
            <a:pPr>
              <a:lnSpc>
                <a:spcPct val="150000"/>
              </a:lnSpc>
            </a:pPr>
            <a:r>
              <a:rPr lang="ro-RO" sz="1600" b="0" i="0" u="none" strike="noStrike" baseline="0">
                <a:solidFill>
                  <a:schemeClr val="accent2">
                    <a:lumMod val="50000"/>
                  </a:schemeClr>
                </a:solidFill>
                <a:latin typeface="Montserrat Thin" panose="00000300000000000000" pitchFamily="2" charset="0"/>
              </a:rPr>
              <a:t>◆</a:t>
            </a:r>
            <a:r>
              <a:rPr lang="ro-RO" sz="1600" b="0" i="0" u="none" strike="noStrike" baseline="0">
                <a:solidFill>
                  <a:srgbClr val="5F2C1D"/>
                </a:solidFill>
                <a:latin typeface="Montserrat Thin" panose="00000300000000000000" pitchFamily="2" charset="0"/>
              </a:rPr>
              <a:t> </a:t>
            </a:r>
            <a:r>
              <a:rPr lang="ro-RO" sz="1600" b="0" i="0" u="none" strike="noStrike" baseline="0">
                <a:solidFill>
                  <a:srgbClr val="000000"/>
                </a:solidFill>
                <a:latin typeface="Poppins" panose="00000500000000000000" pitchFamily="2" charset="0"/>
              </a:rPr>
              <a:t>recitarea unui pasaj biblic din memorie de către copii; </a:t>
            </a:r>
          </a:p>
          <a:p>
            <a:pPr>
              <a:lnSpc>
                <a:spcPct val="150000"/>
              </a:lnSpc>
            </a:pPr>
            <a:r>
              <a:rPr lang="ro-RO" sz="1600" b="0" i="0" u="none" strike="noStrike" baseline="0">
                <a:solidFill>
                  <a:schemeClr val="accent2">
                    <a:lumMod val="50000"/>
                  </a:schemeClr>
                </a:solidFill>
                <a:latin typeface="Montserrat Thin" panose="00000300000000000000" pitchFamily="2" charset="0"/>
              </a:rPr>
              <a:t>◆</a:t>
            </a:r>
            <a:r>
              <a:rPr lang="ro-RO" sz="1600" b="0" i="0" u="none" strike="noStrike" baseline="0">
                <a:solidFill>
                  <a:srgbClr val="5F2C1D"/>
                </a:solidFill>
                <a:latin typeface="Montserrat Thin" panose="00000300000000000000" pitchFamily="2" charset="0"/>
              </a:rPr>
              <a:t> </a:t>
            </a:r>
            <a:r>
              <a:rPr lang="ro-RO" sz="1600" b="0" i="0" u="none" strike="noStrike" baseline="0">
                <a:solidFill>
                  <a:srgbClr val="000000"/>
                </a:solidFill>
                <a:latin typeface="Poppins" panose="00000500000000000000" pitchFamily="2" charset="0"/>
              </a:rPr>
              <a:t>folosind modelul din Deuteronomul 6:20-25, putem oferi o explicație, după ce un </a:t>
            </a:r>
          </a:p>
          <a:p>
            <a:pPr>
              <a:lnSpc>
                <a:spcPct val="150000"/>
              </a:lnSpc>
            </a:pPr>
            <a:r>
              <a:rPr lang="ro-RO" sz="1600" b="0" i="0" u="none" strike="noStrike" baseline="0">
                <a:solidFill>
                  <a:srgbClr val="000000"/>
                </a:solidFill>
                <a:latin typeface="Poppins" panose="00000500000000000000" pitchFamily="2" charset="0"/>
              </a:rPr>
              <a:t>copil sau un tânăr cere comunității să răspundă la o întrebare de tipul „de ce”; </a:t>
            </a:r>
          </a:p>
          <a:p>
            <a:pPr>
              <a:lnSpc>
                <a:spcPct val="150000"/>
              </a:lnSpc>
            </a:pPr>
            <a:r>
              <a:rPr lang="ro-RO" sz="1600" b="0" i="0" u="none" strike="noStrike" baseline="0">
                <a:solidFill>
                  <a:schemeClr val="accent2">
                    <a:lumMod val="50000"/>
                  </a:schemeClr>
                </a:solidFill>
                <a:latin typeface="Montserrat Thin" panose="00000300000000000000" pitchFamily="2" charset="0"/>
              </a:rPr>
              <a:t>◆</a:t>
            </a:r>
            <a:r>
              <a:rPr lang="ro-RO" sz="1600" b="0" i="0" u="none" strike="noStrike" baseline="0">
                <a:solidFill>
                  <a:srgbClr val="5F2C1D"/>
                </a:solidFill>
                <a:latin typeface="Montserrat Thin" panose="00000300000000000000" pitchFamily="2" charset="0"/>
              </a:rPr>
              <a:t> </a:t>
            </a:r>
            <a:r>
              <a:rPr lang="ro-RO" sz="1600" b="0" i="0" u="none" strike="noStrike" baseline="0">
                <a:solidFill>
                  <a:srgbClr val="000000"/>
                </a:solidFill>
                <a:latin typeface="Poppins" panose="00000500000000000000" pitchFamily="2" charset="0"/>
              </a:rPr>
              <a:t>predică biblică, hristocentrică, actuală, cu apel, cu răspunsuri spirituale și </a:t>
            </a:r>
          </a:p>
          <a:p>
            <a:pPr>
              <a:lnSpc>
                <a:spcPct val="150000"/>
              </a:lnSpc>
            </a:pPr>
            <a:r>
              <a:rPr lang="ro-RO" sz="1600" b="0" i="0" u="none" strike="noStrike" baseline="0">
                <a:solidFill>
                  <a:srgbClr val="000000"/>
                </a:solidFill>
                <a:latin typeface="Poppins" panose="00000500000000000000" pitchFamily="2" charset="0"/>
              </a:rPr>
              <a:t>practice pentru viața ascultătorilor, de maximum 30 de minute; </a:t>
            </a:r>
          </a:p>
          <a:p>
            <a:pPr>
              <a:lnSpc>
                <a:spcPct val="150000"/>
              </a:lnSpc>
            </a:pPr>
            <a:r>
              <a:rPr lang="ro-RO" sz="1600" b="0" i="0" u="none" strike="noStrike" baseline="0">
                <a:solidFill>
                  <a:schemeClr val="accent2">
                    <a:lumMod val="50000"/>
                  </a:schemeClr>
                </a:solidFill>
                <a:latin typeface="Montserrat Thin" panose="00000300000000000000" pitchFamily="2" charset="0"/>
              </a:rPr>
              <a:t>◆</a:t>
            </a:r>
            <a:r>
              <a:rPr lang="ro-RO" sz="1600" b="0" i="0" u="none" strike="noStrike" baseline="0">
                <a:solidFill>
                  <a:srgbClr val="5F2C1D"/>
                </a:solidFill>
                <a:latin typeface="Montserrat Thin" panose="00000300000000000000" pitchFamily="2" charset="0"/>
              </a:rPr>
              <a:t> </a:t>
            </a:r>
            <a:r>
              <a:rPr lang="ro-RO" sz="1600" b="0" i="0" u="none" strike="noStrike" baseline="0">
                <a:solidFill>
                  <a:srgbClr val="000000"/>
                </a:solidFill>
                <a:latin typeface="Poppins" panose="00000500000000000000" pitchFamily="2" charset="0"/>
              </a:rPr>
              <a:t>sublinierea Bibliei sau notarea ideilor principale de către adulți în timpul predicii; </a:t>
            </a:r>
          </a:p>
          <a:p>
            <a:pPr>
              <a:lnSpc>
                <a:spcPct val="150000"/>
              </a:lnSpc>
            </a:pPr>
            <a:r>
              <a:rPr lang="ro-RO" sz="1600" b="0" i="0" u="none" strike="noStrike" baseline="0">
                <a:solidFill>
                  <a:schemeClr val="accent2">
                    <a:lumMod val="50000"/>
                  </a:schemeClr>
                </a:solidFill>
                <a:latin typeface="Montserrat Thin" panose="00000300000000000000" pitchFamily="2" charset="0"/>
              </a:rPr>
              <a:t>◆</a:t>
            </a:r>
            <a:r>
              <a:rPr lang="ro-RO" sz="1600" b="0" i="0" u="none" strike="noStrike" baseline="0">
                <a:solidFill>
                  <a:srgbClr val="5F2C1D"/>
                </a:solidFill>
                <a:latin typeface="Montserrat Thin" panose="00000300000000000000" pitchFamily="2" charset="0"/>
              </a:rPr>
              <a:t> </a:t>
            </a:r>
            <a:r>
              <a:rPr lang="ro-RO" sz="1600" b="0" i="0" u="none" strike="noStrike" baseline="0">
                <a:solidFill>
                  <a:srgbClr val="000000"/>
                </a:solidFill>
                <a:latin typeface="Poppins" panose="00000500000000000000" pitchFamily="2" charset="0"/>
              </a:rPr>
              <a:t>fișe de lucru pentru copiii care ascultă predica; </a:t>
            </a:r>
          </a:p>
          <a:p>
            <a:pPr>
              <a:lnSpc>
                <a:spcPct val="150000"/>
              </a:lnSpc>
            </a:pPr>
            <a:r>
              <a:rPr lang="ro-RO" sz="1600" b="0" i="0" u="none" strike="noStrike" baseline="0">
                <a:solidFill>
                  <a:schemeClr val="accent2">
                    <a:lumMod val="50000"/>
                  </a:schemeClr>
                </a:solidFill>
                <a:latin typeface="Montserrat Thin" panose="00000300000000000000" pitchFamily="2" charset="0"/>
              </a:rPr>
              <a:t>◆</a:t>
            </a:r>
            <a:r>
              <a:rPr lang="ro-RO" sz="1600" b="0" i="0" u="none" strike="noStrike" baseline="0">
                <a:solidFill>
                  <a:srgbClr val="5F2C1D"/>
                </a:solidFill>
                <a:latin typeface="Montserrat Thin" panose="00000300000000000000" pitchFamily="2" charset="0"/>
              </a:rPr>
              <a:t> </a:t>
            </a:r>
            <a:r>
              <a:rPr lang="ro-RO" sz="1600" b="0" i="0" u="none" strike="noStrike" baseline="0">
                <a:solidFill>
                  <a:srgbClr val="000000"/>
                </a:solidFill>
                <a:latin typeface="Poppins" panose="00000500000000000000" pitchFamily="2" charset="0"/>
              </a:rPr>
              <a:t>mesaj grafic special afișat pe monitoare sau videoproiector (titlul predicii, o </a:t>
            </a:r>
          </a:p>
          <a:p>
            <a:pPr>
              <a:lnSpc>
                <a:spcPct val="150000"/>
              </a:lnSpc>
            </a:pPr>
            <a:r>
              <a:rPr lang="it-IT" sz="1600" b="0" i="0" u="none" strike="noStrike" baseline="0">
                <a:solidFill>
                  <a:srgbClr val="000000"/>
                </a:solidFill>
                <a:latin typeface="Poppins" panose="00000500000000000000" pitchFamily="2" charset="0"/>
              </a:rPr>
              <a:t>imagine generică a comunității locale, textele biblice menționate de vorbitor, </a:t>
            </a:r>
          </a:p>
          <a:p>
            <a:pPr>
              <a:lnSpc>
                <a:spcPct val="150000"/>
              </a:lnSpc>
            </a:pPr>
            <a:r>
              <a:rPr lang="ro-RO" sz="1600" b="0" i="0" u="none" strike="noStrike" baseline="0">
                <a:solidFill>
                  <a:srgbClr val="000000"/>
                </a:solidFill>
                <a:latin typeface="Poppins" panose="00000500000000000000" pitchFamily="2" charset="0"/>
              </a:rPr>
              <a:t>anunțuri, făgăduințe biblice); </a:t>
            </a:r>
          </a:p>
          <a:p>
            <a:pPr>
              <a:lnSpc>
                <a:spcPct val="150000"/>
              </a:lnSpc>
            </a:pPr>
            <a:r>
              <a:rPr lang="ro-RO" sz="1600" b="0" i="0" u="none" strike="noStrike" baseline="0">
                <a:solidFill>
                  <a:schemeClr val="accent2">
                    <a:lumMod val="50000"/>
                  </a:schemeClr>
                </a:solidFill>
                <a:latin typeface="Montserrat Thin" panose="00000300000000000000" pitchFamily="2" charset="0"/>
              </a:rPr>
              <a:t>◆</a:t>
            </a:r>
            <a:r>
              <a:rPr lang="ro-RO" sz="1600" b="0" i="0" u="none" strike="noStrike" baseline="0">
                <a:solidFill>
                  <a:srgbClr val="5F2C1D"/>
                </a:solidFill>
                <a:latin typeface="Montserrat Thin" panose="00000300000000000000" pitchFamily="2" charset="0"/>
              </a:rPr>
              <a:t> </a:t>
            </a:r>
            <a:r>
              <a:rPr lang="ro-RO" sz="1600" b="0" i="0" u="none" strike="noStrike" baseline="0">
                <a:solidFill>
                  <a:srgbClr val="000000"/>
                </a:solidFill>
                <a:latin typeface="Poppins" panose="00000500000000000000" pitchFamily="2" charset="0"/>
              </a:rPr>
              <a:t>după exemplele din Deuteronomul 12:7; 26:11; 1 Samuel 1:4-5; 1 Corinteni 11:33, </a:t>
            </a:r>
          </a:p>
          <a:p>
            <a:pPr>
              <a:lnSpc>
                <a:spcPct val="150000"/>
              </a:lnSpc>
            </a:pPr>
            <a:r>
              <a:rPr lang="ro-RO" sz="1600" b="0" i="0" u="none" strike="noStrike" baseline="0">
                <a:solidFill>
                  <a:srgbClr val="000000"/>
                </a:solidFill>
                <a:latin typeface="Poppins" panose="00000500000000000000" pitchFamily="2" charset="0"/>
              </a:rPr>
              <a:t>masă de părtășie pentru prelungirea atmosferei de închinare.</a:t>
            </a:r>
            <a:endParaRPr lang="ro-RO" sz="1400" dirty="0"/>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EF97CCD5-B401-EDA5-1E48-AA38EBAF0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CD6AE984-7AE4-DD5C-B98E-5790EE3D171B}"/>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3763271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ine 8">
            <a:extLst>
              <a:ext uri="{FF2B5EF4-FFF2-40B4-BE49-F238E27FC236}">
                <a16:creationId xmlns:a16="http://schemas.microsoft.com/office/drawing/2014/main" id="{38121A36-3D67-C5FD-9B03-0759C91E7D09}"/>
              </a:ext>
            </a:extLst>
          </p:cNvPr>
          <p:cNvPicPr>
            <a:picLocks noGrp="1" noRot="1" noChangeAspect="1" noMove="1" noResize="1" noEditPoints="1" noAdjustHandles="1" noChangeArrowheads="1" noChangeShapeType="1" noCrop="1"/>
          </p:cNvPicPr>
          <p:nvPr/>
        </p:nvPicPr>
        <p:blipFill>
          <a:blip r:embed="rId2"/>
          <a:stretch>
            <a:fillRect/>
          </a:stretch>
        </p:blipFill>
        <p:spPr>
          <a:xfrm>
            <a:off x="8994429" y="659511"/>
            <a:ext cx="3197571" cy="2109322"/>
          </a:xfrm>
          <a:prstGeom prst="rect">
            <a:avLst/>
          </a:prstGeom>
        </p:spPr>
      </p:pic>
      <p:pic>
        <p:nvPicPr>
          <p:cNvPr id="10" name="Imagine 9">
            <a:extLst>
              <a:ext uri="{FF2B5EF4-FFF2-40B4-BE49-F238E27FC236}">
                <a16:creationId xmlns:a16="http://schemas.microsoft.com/office/drawing/2014/main" id="{61F8E1DA-D752-5E04-8236-32906D8C4120}"/>
              </a:ext>
            </a:extLst>
          </p:cNvPr>
          <p:cNvPicPr>
            <a:picLocks noGrp="1" noRot="1" noChangeAspect="1" noMove="1" noResize="1" noEditPoints="1" noAdjustHandles="1" noChangeArrowheads="1" noChangeShapeType="1" noCrop="1"/>
          </p:cNvPicPr>
          <p:nvPr/>
        </p:nvPicPr>
        <p:blipFill>
          <a:blip r:embed="rId2"/>
          <a:stretch>
            <a:fillRect/>
          </a:stretch>
        </p:blipFill>
        <p:spPr>
          <a:xfrm rot="10800000">
            <a:off x="0" y="4091781"/>
            <a:ext cx="3197571" cy="2109322"/>
          </a:xfrm>
          <a:prstGeom prst="rect">
            <a:avLst/>
          </a:prstGeom>
        </p:spPr>
      </p:pic>
      <p:sp>
        <p:nvSpPr>
          <p:cNvPr id="2" name="Titlu 1">
            <a:extLst>
              <a:ext uri="{FF2B5EF4-FFF2-40B4-BE49-F238E27FC236}">
                <a16:creationId xmlns:a16="http://schemas.microsoft.com/office/drawing/2014/main" id="{C352B9DC-5EE1-0D70-92A2-4FE3DBFDD029}"/>
              </a:ext>
            </a:extLst>
          </p:cNvPr>
          <p:cNvSpPr>
            <a:spLocks noGrp="1"/>
          </p:cNvSpPr>
          <p:nvPr>
            <p:ph type="title"/>
          </p:nvPr>
        </p:nvSpPr>
        <p:spPr>
          <a:xfrm>
            <a:off x="838200" y="2766218"/>
            <a:ext cx="10515600" cy="1325563"/>
          </a:xfrm>
        </p:spPr>
        <p:txBody>
          <a:bodyPr>
            <a:normAutofit fontScale="90000"/>
          </a:bodyPr>
          <a:lstStyle/>
          <a:p>
            <a:pPr algn="ctr">
              <a:lnSpc>
                <a:spcPct val="150000"/>
              </a:lnSpc>
            </a:pPr>
            <a:r>
              <a:rPr lang="ro-RO" sz="1800" b="0" i="0" u="none" strike="noStrike" baseline="0" dirty="0">
                <a:solidFill>
                  <a:srgbClr val="000000"/>
                </a:solidFill>
                <a:latin typeface="Poppins" panose="00000500000000000000" pitchFamily="2" charset="0"/>
              </a:rPr>
              <a:t>În atenția pastorilor și a slujbașilor </a:t>
            </a:r>
            <a:br>
              <a:rPr lang="ro-RO" sz="1800" b="0" i="0" u="none" strike="noStrike" baseline="0" dirty="0">
                <a:solidFill>
                  <a:srgbClr val="000000"/>
                </a:solidFill>
                <a:latin typeface="Poppins" panose="00000500000000000000" pitchFamily="2" charset="0"/>
              </a:rPr>
            </a:br>
            <a:r>
              <a:rPr lang="pt-BR" sz="1800" b="0" i="0" u="none" strike="noStrike" baseline="0" dirty="0">
                <a:solidFill>
                  <a:srgbClr val="000000"/>
                </a:solidFill>
                <a:latin typeface="Poppins" panose="00000500000000000000" pitchFamily="2" charset="0"/>
              </a:rPr>
              <a:t>adventiști de ziua a șaptea: </a:t>
            </a:r>
            <a:br>
              <a:rPr lang="ro-RO" sz="1800" b="0" i="0" u="none" strike="noStrike" baseline="0" dirty="0">
                <a:solidFill>
                  <a:srgbClr val="000000"/>
                </a:solidFill>
                <a:latin typeface="Poppins" panose="00000500000000000000" pitchFamily="2" charset="0"/>
              </a:rPr>
            </a:br>
            <a:br>
              <a:rPr lang="pt-BR" sz="1800" b="0" i="0" u="none" strike="noStrike" baseline="0" dirty="0">
                <a:solidFill>
                  <a:srgbClr val="000000"/>
                </a:solidFill>
                <a:latin typeface="Poppins" panose="00000500000000000000" pitchFamily="2" charset="0"/>
              </a:rPr>
            </a:br>
            <a:r>
              <a:rPr lang="ro-RO" sz="1800" b="0" i="0" u="none" strike="noStrike" baseline="0" dirty="0">
                <a:solidFill>
                  <a:srgbClr val="000000"/>
                </a:solidFill>
                <a:latin typeface="Poppins" panose="00000500000000000000" pitchFamily="2" charset="0"/>
              </a:rPr>
              <a:t>vă invităm să discutați în comitete acest document </a:t>
            </a:r>
            <a:br>
              <a:rPr lang="ro-RO" sz="1800" b="0" i="0" u="none" strike="noStrike" baseline="0" dirty="0">
                <a:solidFill>
                  <a:srgbClr val="000000"/>
                </a:solidFill>
                <a:latin typeface="Poppins" panose="00000500000000000000" pitchFamily="2" charset="0"/>
              </a:rPr>
            </a:br>
            <a:r>
              <a:rPr lang="ro-RO" sz="1800" b="0" i="0" u="none" strike="noStrike" baseline="0" dirty="0">
                <a:solidFill>
                  <a:srgbClr val="000000"/>
                </a:solidFill>
                <a:latin typeface="Poppins" panose="00000500000000000000" pitchFamily="2" charset="0"/>
              </a:rPr>
              <a:t>și să îl promovați înaintea comunităților spre informare, </a:t>
            </a:r>
            <a:br>
              <a:rPr lang="ro-RO" sz="1800" b="0" i="0" u="none" strike="noStrike" baseline="0" dirty="0">
                <a:solidFill>
                  <a:srgbClr val="000000"/>
                </a:solidFill>
                <a:latin typeface="Poppins" panose="00000500000000000000" pitchFamily="2" charset="0"/>
              </a:rPr>
            </a:br>
            <a:r>
              <a:rPr lang="ro-RO" sz="1800" b="0" i="0" u="none" strike="noStrike" baseline="0" dirty="0">
                <a:solidFill>
                  <a:srgbClr val="000000"/>
                </a:solidFill>
                <a:latin typeface="Poppins" panose="00000500000000000000" pitchFamily="2" charset="0"/>
              </a:rPr>
              <a:t>în vederea îmbunătățirii serviciilor divine și a reconsacrării.</a:t>
            </a:r>
            <a:endParaRPr lang="ro-RO" dirty="0"/>
          </a:p>
        </p:txBody>
      </p:sp>
    </p:spTree>
    <p:extLst>
      <p:ext uri="{BB962C8B-B14F-4D97-AF65-F5344CB8AC3E}">
        <p14:creationId xmlns:p14="http://schemas.microsoft.com/office/powerpoint/2010/main" val="1385677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CF283-18B6-93C2-FDF4-3CF63CCCD9A2}"/>
            </a:ext>
          </a:extLst>
        </p:cNvPr>
        <p:cNvGrpSpPr/>
        <p:nvPr/>
      </p:nvGrpSpPr>
      <p:grpSpPr>
        <a:xfrm>
          <a:off x="0" y="0"/>
          <a:ext cx="0" cy="0"/>
          <a:chOff x="0" y="0"/>
          <a:chExt cx="0" cy="0"/>
        </a:xfrm>
      </p:grpSpPr>
      <p:pic>
        <p:nvPicPr>
          <p:cNvPr id="5" name="Imagine 4" descr="O imagine care conține Grafică&#10;&#10;Descriere generată automat">
            <a:extLst>
              <a:ext uri="{FF2B5EF4-FFF2-40B4-BE49-F238E27FC236}">
                <a16:creationId xmlns:a16="http://schemas.microsoft.com/office/drawing/2014/main" id="{B0CB6BE9-4EEB-DEBC-E457-BBA7FCACDF32}"/>
              </a:ext>
            </a:extLst>
          </p:cNvPr>
          <p:cNvPicPr>
            <a:picLocks noGrp="1" noRot="1" noChangeAspect="1" noMove="1" noResize="1" noEditPoints="1" noAdjustHandles="1" noChangeArrowheads="1" noChangeShapeType="1" noCrop="1"/>
          </p:cNvPicPr>
          <p:nvPr/>
        </p:nvPicPr>
        <p:blipFill>
          <a:blip r:embed="rId2">
            <a:alphaModFix amt="30000"/>
            <a:extLst>
              <a:ext uri="{28A0092B-C50C-407E-A947-70E740481C1C}">
                <a14:useLocalDpi xmlns:a14="http://schemas.microsoft.com/office/drawing/2010/main" val="0"/>
              </a:ext>
            </a:extLst>
          </a:blip>
          <a:stretch>
            <a:fillRect/>
          </a:stretch>
        </p:blipFill>
        <p:spPr>
          <a:xfrm>
            <a:off x="8948871" y="2141538"/>
            <a:ext cx="2809605" cy="4351338"/>
          </a:xfrm>
          <a:prstGeom prst="rect">
            <a:avLst/>
          </a:prstGeom>
        </p:spPr>
      </p:pic>
      <p:sp>
        <p:nvSpPr>
          <p:cNvPr id="2" name="Titlu 1">
            <a:extLst>
              <a:ext uri="{FF2B5EF4-FFF2-40B4-BE49-F238E27FC236}">
                <a16:creationId xmlns:a16="http://schemas.microsoft.com/office/drawing/2014/main" id="{4AD6F7BE-DD99-0894-7749-949E7D59B224}"/>
              </a:ext>
            </a:extLst>
          </p:cNvPr>
          <p:cNvSpPr>
            <a:spLocks noGrp="1"/>
          </p:cNvSpPr>
          <p:nvPr>
            <p:ph type="title"/>
          </p:nvPr>
        </p:nvSpPr>
        <p:spPr/>
        <p:txBody>
          <a:bodyPr>
            <a:normAutofit/>
          </a:bodyPr>
          <a:lstStyle/>
          <a:p>
            <a:r>
              <a:rPr lang="ro-RO" sz="3200" b="1" i="1" u="none" strike="noStrike" baseline="0" dirty="0">
                <a:solidFill>
                  <a:schemeClr val="accent2">
                    <a:lumMod val="50000"/>
                  </a:schemeClr>
                </a:solidFill>
                <a:latin typeface="Poppins" panose="00000500000000000000" pitchFamily="2" charset="0"/>
              </a:rPr>
              <a:t>Serviciul divin principal </a:t>
            </a:r>
            <a:br>
              <a:rPr lang="ro-RO" sz="3200" b="1" i="1" u="none" strike="noStrike" baseline="0" dirty="0">
                <a:solidFill>
                  <a:schemeClr val="accent2">
                    <a:lumMod val="50000"/>
                  </a:schemeClr>
                </a:solidFill>
                <a:latin typeface="Poppins" panose="00000500000000000000" pitchFamily="2" charset="0"/>
              </a:rPr>
            </a:br>
            <a:r>
              <a:rPr lang="ro-RO" sz="3200" b="1" i="0" u="none" strike="noStrike" baseline="0" dirty="0">
                <a:solidFill>
                  <a:schemeClr val="accent2">
                    <a:lumMod val="50000"/>
                  </a:schemeClr>
                </a:solidFill>
                <a:latin typeface="Poppins" panose="00000500000000000000" pitchFamily="2" charset="0"/>
              </a:rPr>
              <a:t>din Sabat dimineață </a:t>
            </a:r>
            <a:endParaRPr lang="ro-RO" sz="6600" dirty="0">
              <a:solidFill>
                <a:schemeClr val="accent2">
                  <a:lumMod val="50000"/>
                </a:schemeClr>
              </a:solidFill>
            </a:endParaRPr>
          </a:p>
        </p:txBody>
      </p:sp>
      <p:sp>
        <p:nvSpPr>
          <p:cNvPr id="3" name="CasetăText 2">
            <a:extLst>
              <a:ext uri="{FF2B5EF4-FFF2-40B4-BE49-F238E27FC236}">
                <a16:creationId xmlns:a16="http://schemas.microsoft.com/office/drawing/2014/main" id="{13EB0C0D-E233-CA1F-3F91-ABAA622573DB}"/>
              </a:ext>
            </a:extLst>
          </p:cNvPr>
          <p:cNvSpPr txBox="1"/>
          <p:nvPr/>
        </p:nvSpPr>
        <p:spPr>
          <a:xfrm>
            <a:off x="838200" y="1690688"/>
            <a:ext cx="10379044" cy="3011978"/>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„Este trist faptul că mulți întârzie mereu în Sabat dimineața. Dormind până târziu, ei risipesc o bună parte a dimineții acestei zile care Îi aparține lui Dumnezeu și pe care ne cere să I-o consacrăm Lui. În felul acesta, ei Îl jefuiesc pe Dumnezeu. Din această cauză, ei sunt în întârziere cu orice lucru, familia este în confuzie, iar, în final, toți întârzie la Școala de Sabat și poate chiar la serviciul divin. De ce să nu ne sculăm devreme, odată cu păsările, și să aducem laude și mulțumiri lui Dumnezeu? Încercați, frați și surori! Faceți toate pregătirile cu o zi înainte, iar în Sabat veniți la timp la Școala de Sabat și la serviciul divin.” </a:t>
            </a:r>
          </a:p>
          <a:p>
            <a:pPr>
              <a:lnSpc>
                <a:spcPct val="150000"/>
              </a:lnSpc>
            </a:pPr>
            <a:r>
              <a:rPr lang="it-IT" sz="1600" b="0" i="0" u="none" strike="noStrike" baseline="0" dirty="0">
                <a:solidFill>
                  <a:srgbClr val="000000"/>
                </a:solidFill>
                <a:latin typeface="Poppins Thin" panose="00000300000000000000" pitchFamily="2" charset="0"/>
              </a:rPr>
              <a:t>Ellen G. White, </a:t>
            </a:r>
            <a:r>
              <a:rPr lang="it-IT" sz="1600" b="0" i="1" u="none" strike="noStrike" baseline="0" dirty="0">
                <a:solidFill>
                  <a:srgbClr val="000000"/>
                </a:solidFill>
                <a:latin typeface="Poppins Thin" panose="00000300000000000000" pitchFamily="2" charset="0"/>
              </a:rPr>
              <a:t>Mărturii despre Sabat</a:t>
            </a:r>
            <a:r>
              <a:rPr lang="it-IT" sz="1600" b="0" i="0" u="none" strike="noStrike" baseline="0" dirty="0">
                <a:solidFill>
                  <a:srgbClr val="000000"/>
                </a:solidFill>
                <a:latin typeface="Poppins Thin" panose="00000300000000000000" pitchFamily="2" charset="0"/>
              </a:rPr>
              <a:t>, ed. cit., pp. 87–88</a:t>
            </a:r>
            <a:endParaRPr lang="ro-RO" sz="900" dirty="0"/>
          </a:p>
        </p:txBody>
      </p:sp>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60BDCBCC-06C3-D313-B625-ECCC6D7ED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4288835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263EB-0CE7-6965-5FDC-EF4CAF735806}"/>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D8650BD4-1D18-FB7D-C94A-D658AA0B561B}"/>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CF0E7E63-2796-BEC6-1660-CE0F5D89E91A}"/>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2F381AB4-CDF1-07E4-7B81-056C9AC16620}"/>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2326972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5ED93-6F63-FE4C-6D16-24D771EEC072}"/>
            </a:ext>
          </a:extLst>
        </p:cNvPr>
        <p:cNvGrpSpPr/>
        <p:nvPr/>
      </p:nvGrpSpPr>
      <p:grpSpPr>
        <a:xfrm>
          <a:off x="0" y="0"/>
          <a:ext cx="0" cy="0"/>
          <a:chOff x="0" y="0"/>
          <a:chExt cx="0" cy="0"/>
        </a:xfrm>
      </p:grpSpPr>
      <p:pic>
        <p:nvPicPr>
          <p:cNvPr id="4" name="Imagine 3">
            <a:extLst>
              <a:ext uri="{FF2B5EF4-FFF2-40B4-BE49-F238E27FC236}">
                <a16:creationId xmlns:a16="http://schemas.microsoft.com/office/drawing/2014/main" id="{0C41321E-2BC0-D626-FD9F-B0645A0FF4FF}"/>
              </a:ext>
            </a:extLst>
          </p:cNvPr>
          <p:cNvPicPr>
            <a:picLocks noGrp="1" noRot="1" noChangeAspect="1" noMove="1" noResize="1" noEditPoints="1" noAdjustHandles="1" noChangeArrowheads="1" noChangeShapeType="1" noCrop="1"/>
          </p:cNvPicPr>
          <p:nvPr/>
        </p:nvPicPr>
        <p:blipFill>
          <a:blip r:embed="rId2"/>
          <a:stretch>
            <a:fillRect/>
          </a:stretch>
        </p:blipFill>
        <p:spPr>
          <a:xfrm rot="21427451">
            <a:off x="2962240" y="3191515"/>
            <a:ext cx="5715071" cy="2809644"/>
          </a:xfrm>
          <a:prstGeom prst="rect">
            <a:avLst/>
          </a:prstGeom>
        </p:spPr>
      </p:pic>
      <p:sp>
        <p:nvSpPr>
          <p:cNvPr id="2" name="Titlu 1">
            <a:extLst>
              <a:ext uri="{FF2B5EF4-FFF2-40B4-BE49-F238E27FC236}">
                <a16:creationId xmlns:a16="http://schemas.microsoft.com/office/drawing/2014/main" id="{A4D012EF-8611-3CEA-86A4-9FB6DCFD9987}"/>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Programul din Sabat </a:t>
            </a:r>
            <a:r>
              <a:rPr lang="ro-RO" sz="3200" b="1" i="1" u="none" strike="noStrike" baseline="0" dirty="0">
                <a:solidFill>
                  <a:srgbClr val="6589B2"/>
                </a:solidFill>
                <a:latin typeface="Poppins" panose="00000500000000000000" pitchFamily="2" charset="0"/>
              </a:rPr>
              <a:t>după-amiază</a:t>
            </a:r>
            <a:endParaRPr lang="ro-RO" sz="3200" dirty="0">
              <a:solidFill>
                <a:srgbClr val="6589B2"/>
              </a:solidFill>
            </a:endParaRPr>
          </a:p>
        </p:txBody>
      </p:sp>
      <p:sp>
        <p:nvSpPr>
          <p:cNvPr id="3" name="CasetăText 2">
            <a:extLst>
              <a:ext uri="{FF2B5EF4-FFF2-40B4-BE49-F238E27FC236}">
                <a16:creationId xmlns:a16="http://schemas.microsoft.com/office/drawing/2014/main" id="{D5DF0AB8-7F90-4EB1-F0F3-9775605961CA}"/>
              </a:ext>
            </a:extLst>
          </p:cNvPr>
          <p:cNvSpPr txBox="1"/>
          <p:nvPr/>
        </p:nvSpPr>
        <p:spPr>
          <a:xfrm>
            <a:off x="838200" y="1690688"/>
            <a:ext cx="10115550" cy="3607719"/>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După obiceiul nostru mai vechi, programele din Sabat după-amiază au o ordine tematică: Sabatul 1 este pentru misiune </a:t>
            </a:r>
            <a:r>
              <a:rPr lang="ro-RO" sz="1600" b="0" i="0" u="none" strike="noStrike" baseline="0" dirty="0">
                <a:solidFill>
                  <a:srgbClr val="000000"/>
                </a:solidFill>
                <a:latin typeface="Poppins Thin" panose="00000300000000000000" pitchFamily="2" charset="0"/>
              </a:rPr>
              <a:t>(vezi și </a:t>
            </a:r>
            <a:r>
              <a:rPr lang="ro-RO" sz="1600" b="0" i="1" u="none" strike="noStrike" baseline="0" dirty="0">
                <a:solidFill>
                  <a:srgbClr val="000000"/>
                </a:solidFill>
                <a:latin typeface="Poppins Thin" panose="00000300000000000000" pitchFamily="2" charset="0"/>
              </a:rPr>
              <a:t>Manualul Bisericii</a:t>
            </a:r>
            <a:r>
              <a:rPr lang="ro-RO" sz="1600" b="0" i="0" u="none" strike="noStrike" baseline="0" dirty="0">
                <a:solidFill>
                  <a:srgbClr val="000000"/>
                </a:solidFill>
                <a:latin typeface="Poppins Thin" panose="00000300000000000000" pitchFamily="2" charset="0"/>
              </a:rPr>
              <a:t>, ed. cit., p. 159)</a:t>
            </a:r>
            <a:r>
              <a:rPr lang="ro-RO" sz="1600" b="0" i="0" u="none" strike="noStrike" baseline="0" dirty="0">
                <a:solidFill>
                  <a:srgbClr val="000000"/>
                </a:solidFill>
                <a:latin typeface="Poppins" panose="00000500000000000000" pitchFamily="2" charset="0"/>
              </a:rPr>
              <a:t>, în </a:t>
            </a:r>
            <a:r>
              <a:rPr lang="ro-RO" sz="1600" b="0" i="0" u="none" strike="noStrike" baseline="0" dirty="0" err="1">
                <a:solidFill>
                  <a:srgbClr val="000000"/>
                </a:solidFill>
                <a:latin typeface="Poppins" panose="00000500000000000000" pitchFamily="2" charset="0"/>
              </a:rPr>
              <a:t>Sabatele</a:t>
            </a:r>
            <a:r>
              <a:rPr lang="ro-RO" sz="1600" b="0" i="0" u="none" strike="noStrike" baseline="0" dirty="0">
                <a:solidFill>
                  <a:srgbClr val="000000"/>
                </a:solidFill>
                <a:latin typeface="Poppins" panose="00000500000000000000" pitchFamily="2" charset="0"/>
              </a:rPr>
              <a:t> 2 și 4 se desfășoară programe muzicale, Sabatul 3 este destinat binefacerii (cu colectă), iar Sabatul 5 este dedicat familiei.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endParaRPr lang="ro-RO" sz="1600" dirty="0">
              <a:solidFill>
                <a:srgbClr val="000000"/>
              </a:solidFill>
              <a:latin typeface="Poppins" panose="00000500000000000000" pitchFamily="2" charset="0"/>
            </a:endParaRPr>
          </a:p>
          <a:p>
            <a:pPr algn="ctr">
              <a:lnSpc>
                <a:spcPct val="150000"/>
              </a:lnSpc>
            </a:pPr>
            <a:r>
              <a:rPr lang="ro-RO" sz="2000" b="0" i="0" u="none" strike="noStrike" baseline="0" dirty="0">
                <a:solidFill>
                  <a:srgbClr val="5F2C1D"/>
                </a:solidFill>
                <a:latin typeface="Poppins Medium" panose="00000600000000000000" pitchFamily="2" charset="0"/>
              </a:rPr>
              <a:t>„Totul trebuie să fie făcut </a:t>
            </a:r>
          </a:p>
          <a:p>
            <a:pPr algn="ctr">
              <a:lnSpc>
                <a:spcPct val="150000"/>
              </a:lnSpc>
            </a:pPr>
            <a:r>
              <a:rPr lang="ro-RO" sz="2000" b="0" i="0" u="none" strike="noStrike" baseline="0" dirty="0">
                <a:solidFill>
                  <a:srgbClr val="5F2C1D"/>
                </a:solidFill>
                <a:latin typeface="Poppins Medium" panose="00000600000000000000" pitchFamily="2" charset="0"/>
              </a:rPr>
              <a:t>așa cum se cuvine și în ordine.” </a:t>
            </a:r>
          </a:p>
          <a:p>
            <a:pPr algn="ctr">
              <a:lnSpc>
                <a:spcPct val="150000"/>
              </a:lnSpc>
            </a:pPr>
            <a:r>
              <a:rPr lang="ro-RO" sz="1800" b="0" i="0" u="none" strike="noStrike" baseline="0" dirty="0">
                <a:solidFill>
                  <a:srgbClr val="5F2C1D"/>
                </a:solidFill>
                <a:latin typeface="Poppins" panose="00000500000000000000" pitchFamily="2" charset="0"/>
              </a:rPr>
              <a:t>1 Corinteni 14:40, NTR </a:t>
            </a:r>
            <a:endParaRPr lang="ro-RO" sz="1200" dirty="0"/>
          </a:p>
        </p:txBody>
      </p:sp>
      <p:pic>
        <p:nvPicPr>
          <p:cNvPr id="9" name="Imagine 8" descr="O imagine care conține Font, text, număr, simbol&#10;&#10;Descriere generată automat">
            <a:hlinkClick r:id="rId3" action="ppaction://hlinksldjump"/>
            <a:extLst>
              <a:ext uri="{FF2B5EF4-FFF2-40B4-BE49-F238E27FC236}">
                <a16:creationId xmlns:a16="http://schemas.microsoft.com/office/drawing/2014/main" id="{A3305978-8864-B925-3D70-13BED50B1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3119942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3169F-1E95-8ED7-55AD-410AEE38C8A6}"/>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ACD98DD5-CB4E-85DE-2378-F9F9A8235109}"/>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Programul din Sabat </a:t>
            </a:r>
            <a:r>
              <a:rPr lang="ro-RO" sz="3200" b="1" i="1" u="none" strike="noStrike" baseline="0" dirty="0">
                <a:solidFill>
                  <a:srgbClr val="6589B2"/>
                </a:solidFill>
                <a:latin typeface="Poppins" panose="00000500000000000000" pitchFamily="2" charset="0"/>
              </a:rPr>
              <a:t>după-amiază</a:t>
            </a:r>
            <a:endParaRPr lang="ro-RO" sz="3200" dirty="0">
              <a:solidFill>
                <a:srgbClr val="6589B2"/>
              </a:solidFill>
            </a:endParaRPr>
          </a:p>
        </p:txBody>
      </p:sp>
      <p:sp>
        <p:nvSpPr>
          <p:cNvPr id="3" name="CasetăText 2">
            <a:extLst>
              <a:ext uri="{FF2B5EF4-FFF2-40B4-BE49-F238E27FC236}">
                <a16:creationId xmlns:a16="http://schemas.microsoft.com/office/drawing/2014/main" id="{60E4A46B-034E-440C-33C9-CCF2BE7E10D7}"/>
              </a:ext>
            </a:extLst>
          </p:cNvPr>
          <p:cNvSpPr txBox="1"/>
          <p:nvPr/>
        </p:nvSpPr>
        <p:spPr>
          <a:xfrm>
            <a:off x="838200" y="1690688"/>
            <a:ext cx="10115550" cy="4119974"/>
          </a:xfrm>
          <a:prstGeom prst="rect">
            <a:avLst/>
          </a:prstGeom>
          <a:noFill/>
        </p:spPr>
        <p:txBody>
          <a:bodyPr wrap="square" rtlCol="0">
            <a:spAutoFit/>
          </a:bodyPr>
          <a:lstStyle/>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program susținut pe rând de către departamentele bisericii locale și echipele lor </a:t>
            </a:r>
          </a:p>
          <a:p>
            <a:pPr>
              <a:lnSpc>
                <a:spcPct val="150000"/>
              </a:lnSpc>
            </a:pPr>
            <a:r>
              <a:rPr lang="ro-RO" sz="1600" b="0" i="0" u="none" strike="noStrike" baseline="0" dirty="0">
                <a:solidFill>
                  <a:srgbClr val="000000"/>
                </a:solidFill>
                <a:latin typeface="Poppins" panose="00000500000000000000" pitchFamily="2" charset="0"/>
              </a:rPr>
              <a:t>de lucru (de tip raport și/sau seminar);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prezentare biblică de tip consiliere pentru relații (părinți-copii, cuplu, bunici-</a:t>
            </a:r>
          </a:p>
          <a:p>
            <a:pPr>
              <a:lnSpc>
                <a:spcPct val="150000"/>
              </a:lnSpc>
            </a:pPr>
            <a:r>
              <a:rPr lang="ro-RO" sz="1600" b="0" i="0" u="none" strike="noStrike" baseline="0" dirty="0">
                <a:solidFill>
                  <a:srgbClr val="000000"/>
                </a:solidFill>
                <a:latin typeface="Poppins" panose="00000500000000000000" pitchFamily="2" charset="0"/>
              </a:rPr>
              <a:t>nepoți, la locul de muncă);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învățare de imnuri noi;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recitare sau redare din memorie a unor texte sau fragmente biblice;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instruiri misionare (rapoarte și metode) și pentru reforma sănătății (mesajul </a:t>
            </a:r>
          </a:p>
          <a:p>
            <a:pPr>
              <a:lnSpc>
                <a:spcPct val="150000"/>
              </a:lnSpc>
            </a:pPr>
            <a:r>
              <a:rPr lang="ro-RO" sz="1600" b="0" i="0" u="none" strike="noStrike" baseline="0" dirty="0">
                <a:solidFill>
                  <a:srgbClr val="000000"/>
                </a:solidFill>
                <a:latin typeface="Poppins" panose="00000500000000000000" pitchFamily="2" charset="0"/>
              </a:rPr>
              <a:t>adventist de sănătate);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rapoarte și apeluri practice la implicare socială, educațională, misionară (în </a:t>
            </a:r>
          </a:p>
          <a:p>
            <a:pPr>
              <a:lnSpc>
                <a:spcPct val="150000"/>
              </a:lnSpc>
            </a:pPr>
            <a:r>
              <a:rPr lang="ro-RO" sz="1600" b="0" i="0" u="none" strike="noStrike" baseline="0" dirty="0">
                <a:solidFill>
                  <a:srgbClr val="000000"/>
                </a:solidFill>
                <a:latin typeface="Poppins" panose="00000500000000000000" pitchFamily="2" charset="0"/>
              </a:rPr>
              <a:t>zone albe, în librăriile Sola Scriptura sau în activitatea ASUP – pot fi invitați angajați </a:t>
            </a:r>
          </a:p>
          <a:p>
            <a:pPr>
              <a:lnSpc>
                <a:spcPct val="150000"/>
              </a:lnSpc>
            </a:pPr>
            <a:r>
              <a:rPr lang="ro-RO" sz="1600" b="0" i="0" u="none" strike="noStrike" baseline="0" dirty="0">
                <a:solidFill>
                  <a:srgbClr val="000000"/>
                </a:solidFill>
                <a:latin typeface="Poppins" panose="00000500000000000000" pitchFamily="2" charset="0"/>
              </a:rPr>
              <a:t>sau voluntari care lucrează în regiune etc.); </a:t>
            </a:r>
            <a:endParaRPr lang="ro-RO" sz="1100" dirty="0"/>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4562EC17-28FC-4AF2-B283-049D859C9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8CD1DD69-7805-81DD-BC6A-67247A795A1F}"/>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4148979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F8F34-A2E4-D866-7D2E-0B0386161A6F}"/>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6FE5E3C6-56E0-5CC1-A25A-FE195CD0361B}"/>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Programul din Sabat </a:t>
            </a:r>
            <a:r>
              <a:rPr lang="ro-RO" sz="3200" b="1" i="1" u="none" strike="noStrike" baseline="0" dirty="0">
                <a:solidFill>
                  <a:srgbClr val="6589B2"/>
                </a:solidFill>
                <a:latin typeface="Poppins" panose="00000500000000000000" pitchFamily="2" charset="0"/>
              </a:rPr>
              <a:t>după-amiază</a:t>
            </a:r>
            <a:endParaRPr lang="ro-RO" sz="3200" dirty="0">
              <a:solidFill>
                <a:srgbClr val="6589B2"/>
              </a:solidFill>
            </a:endParaRPr>
          </a:p>
        </p:txBody>
      </p:sp>
      <p:sp>
        <p:nvSpPr>
          <p:cNvPr id="3" name="CasetăText 2">
            <a:extLst>
              <a:ext uri="{FF2B5EF4-FFF2-40B4-BE49-F238E27FC236}">
                <a16:creationId xmlns:a16="http://schemas.microsoft.com/office/drawing/2014/main" id="{94ECF6A5-4D2A-5933-400C-C69671A3C46D}"/>
              </a:ext>
            </a:extLst>
          </p:cNvPr>
          <p:cNvSpPr txBox="1"/>
          <p:nvPr/>
        </p:nvSpPr>
        <p:spPr>
          <a:xfrm>
            <a:off x="838200" y="1690688"/>
            <a:ext cx="10115550" cy="4489306"/>
          </a:xfrm>
          <a:prstGeom prst="rect">
            <a:avLst/>
          </a:prstGeom>
          <a:noFill/>
        </p:spPr>
        <p:txBody>
          <a:bodyPr wrap="square" rtlCol="0">
            <a:spAutoFit/>
          </a:bodyPr>
          <a:lstStyle/>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program de creație cu temă anunțată în prealabil; </a:t>
            </a:r>
          </a:p>
          <a:p>
            <a:pPr>
              <a:lnSpc>
                <a:spcPct val="150000"/>
              </a:lnSpc>
            </a:pPr>
            <a:r>
              <a:rPr lang="it-IT" sz="1600" b="0" i="0" u="none" strike="noStrike" baseline="0" dirty="0">
                <a:solidFill>
                  <a:schemeClr val="accent2">
                    <a:lumMod val="50000"/>
                  </a:schemeClr>
                </a:solidFill>
                <a:latin typeface="Montserrat Thin" panose="00000300000000000000" pitchFamily="2" charset="0"/>
              </a:rPr>
              <a:t>◆</a:t>
            </a:r>
            <a:r>
              <a:rPr lang="it-IT" sz="1600" b="0" i="0" u="none" strike="noStrike" baseline="0" dirty="0">
                <a:solidFill>
                  <a:srgbClr val="5F2C1D"/>
                </a:solidFill>
                <a:latin typeface="Montserrat Thin" panose="00000300000000000000" pitchFamily="2" charset="0"/>
              </a:rPr>
              <a:t> </a:t>
            </a:r>
            <a:r>
              <a:rPr lang="it-IT" sz="1600" b="0" i="0" u="none" strike="noStrike" baseline="0" dirty="0">
                <a:solidFill>
                  <a:srgbClr val="000000"/>
                </a:solidFill>
                <a:latin typeface="Poppins" panose="00000500000000000000" pitchFamily="2" charset="0"/>
              </a:rPr>
              <a:t>prezentări financiare (rapoarte, seminare etc.);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întrebări și răspunsuri din partea reprezentanților Bisericii;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scurte explicații pentru texte și pasaje dificile;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secvențe de reportaje sau materiale audio-video de tip misionar ca punct de </a:t>
            </a:r>
          </a:p>
          <a:p>
            <a:pPr>
              <a:lnSpc>
                <a:spcPct val="150000"/>
              </a:lnSpc>
            </a:pPr>
            <a:r>
              <a:rPr lang="ro-RO" sz="1600" b="0" i="0" u="none" strike="noStrike" baseline="0" dirty="0">
                <a:solidFill>
                  <a:srgbClr val="000000"/>
                </a:solidFill>
                <a:latin typeface="Poppins" panose="00000500000000000000" pitchFamily="2" charset="0"/>
              </a:rPr>
              <a:t>discuție pentru dezbatere sau instruire;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repetiții muzicale;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program de tipul „Micii predicatori” – copiii și tinerii bisericii să prezinte scurte </a:t>
            </a:r>
          </a:p>
          <a:p>
            <a:pPr>
              <a:lnSpc>
                <a:spcPct val="150000"/>
              </a:lnSpc>
            </a:pPr>
            <a:r>
              <a:rPr lang="ro-RO" sz="1600" b="0" i="0" u="none" strike="noStrike" baseline="0" dirty="0">
                <a:solidFill>
                  <a:srgbClr val="000000"/>
                </a:solidFill>
                <a:latin typeface="Poppins" panose="00000500000000000000" pitchFamily="2" charset="0"/>
              </a:rPr>
              <a:t>predici;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vizitarea de către grupe de tineri a seniorilor imobilizați la pat; programul poate </a:t>
            </a:r>
          </a:p>
          <a:p>
            <a:pPr>
              <a:lnSpc>
                <a:spcPct val="150000"/>
              </a:lnSpc>
            </a:pPr>
            <a:r>
              <a:rPr lang="ro-RO" sz="1600" b="0" i="0" u="none" strike="noStrike" baseline="0" dirty="0">
                <a:solidFill>
                  <a:srgbClr val="000000"/>
                </a:solidFill>
                <a:latin typeface="Poppins" panose="00000500000000000000" pitchFamily="2" charset="0"/>
              </a:rPr>
              <a:t>include c</a:t>
            </a:r>
            <a:r>
              <a:rPr lang="ja-JP" altLang="en-US" sz="1600" b="0" i="0" u="none" strike="noStrike" baseline="0" dirty="0">
                <a:solidFill>
                  <a:srgbClr val="000000"/>
                </a:solidFill>
                <a:latin typeface="Poppins" panose="00000500000000000000" pitchFamily="2" charset="0"/>
              </a:rPr>
              <a:t>穗</a:t>
            </a:r>
            <a:r>
              <a:rPr lang="ro-RO" sz="1600" b="0" i="0" u="none" strike="noStrike" baseline="0" dirty="0" err="1">
                <a:solidFill>
                  <a:srgbClr val="000000"/>
                </a:solidFill>
                <a:latin typeface="Poppins" panose="00000500000000000000" pitchFamily="2" charset="0"/>
              </a:rPr>
              <a:t>tări</a:t>
            </a:r>
            <a:r>
              <a:rPr lang="ro-RO" sz="1600" b="0" i="0" u="none" strike="noStrike" baseline="0" dirty="0">
                <a:solidFill>
                  <a:srgbClr val="000000"/>
                </a:solidFill>
                <a:latin typeface="Poppins" panose="00000500000000000000" pitchFamily="2" charset="0"/>
              </a:rPr>
              <a:t>, rugăciune, un scurt mesaj biblic și interviu cu seniorul, inspirator </a:t>
            </a:r>
          </a:p>
          <a:p>
            <a:pPr>
              <a:lnSpc>
                <a:spcPct val="150000"/>
              </a:lnSpc>
            </a:pPr>
            <a:r>
              <a:rPr lang="ro-RO" sz="1600" b="0" i="0" u="none" strike="noStrike" baseline="0" dirty="0">
                <a:solidFill>
                  <a:srgbClr val="000000"/>
                </a:solidFill>
                <a:latin typeface="Poppins" panose="00000500000000000000" pitchFamily="2" charset="0"/>
              </a:rPr>
              <a:t>pentru tineri; </a:t>
            </a:r>
            <a:endParaRPr lang="ro-RO" sz="1000" dirty="0"/>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3A44935F-39D2-AC7C-BA2D-2A8112A73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FE61B544-F43E-82E6-EAB8-F4AC51B90C06}"/>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504335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1BEEF-0359-FCDC-0116-EC49EE2A504E}"/>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B84E26A9-5187-A823-6016-801CC7189902}"/>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Programul din Sabat </a:t>
            </a:r>
            <a:r>
              <a:rPr lang="ro-RO" sz="3200" b="1" i="1" u="none" strike="noStrike" baseline="0" dirty="0">
                <a:solidFill>
                  <a:srgbClr val="6589B2"/>
                </a:solidFill>
                <a:latin typeface="Poppins" panose="00000500000000000000" pitchFamily="2" charset="0"/>
              </a:rPr>
              <a:t>după-amiază</a:t>
            </a:r>
            <a:endParaRPr lang="ro-RO" sz="3200" dirty="0">
              <a:solidFill>
                <a:srgbClr val="6589B2"/>
              </a:solidFill>
            </a:endParaRPr>
          </a:p>
        </p:txBody>
      </p:sp>
      <p:sp>
        <p:nvSpPr>
          <p:cNvPr id="3" name="CasetăText 2">
            <a:extLst>
              <a:ext uri="{FF2B5EF4-FFF2-40B4-BE49-F238E27FC236}">
                <a16:creationId xmlns:a16="http://schemas.microsoft.com/office/drawing/2014/main" id="{2100A0FF-ABA5-B201-CC10-9865FB08D088}"/>
              </a:ext>
            </a:extLst>
          </p:cNvPr>
          <p:cNvSpPr txBox="1"/>
          <p:nvPr/>
        </p:nvSpPr>
        <p:spPr>
          <a:xfrm>
            <a:off x="838200" y="1690688"/>
            <a:ext cx="10115550" cy="3750642"/>
          </a:xfrm>
          <a:prstGeom prst="rect">
            <a:avLst/>
          </a:prstGeom>
          <a:noFill/>
        </p:spPr>
        <p:txBody>
          <a:bodyPr wrap="square" rtlCol="0">
            <a:spAutoFit/>
          </a:bodyPr>
          <a:lstStyle/>
          <a:p>
            <a:pPr>
              <a:lnSpc>
                <a:spcPct val="150000"/>
              </a:lnSpc>
            </a:pPr>
            <a:r>
              <a:rPr lang="pt-BR" sz="1600" b="0" i="0" u="none" strike="noStrike" baseline="0" dirty="0">
                <a:solidFill>
                  <a:schemeClr val="accent2">
                    <a:lumMod val="50000"/>
                  </a:schemeClr>
                </a:solidFill>
                <a:latin typeface="Montserrat Thin" panose="00000300000000000000" pitchFamily="2" charset="0"/>
              </a:rPr>
              <a:t>◆</a:t>
            </a:r>
            <a:r>
              <a:rPr lang="pt-BR" sz="1600" b="0" i="0" u="none" strike="noStrike" baseline="0" dirty="0">
                <a:solidFill>
                  <a:srgbClr val="5F2C1D"/>
                </a:solidFill>
                <a:latin typeface="Montserrat Thin" panose="00000300000000000000" pitchFamily="2" charset="0"/>
              </a:rPr>
              <a:t> </a:t>
            </a:r>
            <a:r>
              <a:rPr lang="pt-BR" sz="1600" b="0" i="0" u="none" strike="noStrike" baseline="0" dirty="0">
                <a:solidFill>
                  <a:srgbClr val="000000"/>
                </a:solidFill>
                <a:latin typeface="Poppins" panose="00000500000000000000" pitchFamily="2" charset="0"/>
              </a:rPr>
              <a:t>organizarea de concursuri biblice; lunar, se poate desfășura o simulare de </a:t>
            </a:r>
          </a:p>
          <a:p>
            <a:pPr>
              <a:lnSpc>
                <a:spcPct val="150000"/>
              </a:lnSpc>
            </a:pPr>
            <a:r>
              <a:rPr lang="ro-RO" sz="1600" b="0" i="0" u="none" strike="noStrike" baseline="0" dirty="0">
                <a:solidFill>
                  <a:srgbClr val="000000"/>
                </a:solidFill>
                <a:latin typeface="Poppins" panose="00000500000000000000" pitchFamily="2" charset="0"/>
              </a:rPr>
              <a:t>tip </a:t>
            </a:r>
            <a:r>
              <a:rPr lang="ro-RO" sz="1600" b="0" i="0" u="none" strike="noStrike" baseline="0" dirty="0" err="1">
                <a:solidFill>
                  <a:srgbClr val="000000"/>
                </a:solidFill>
                <a:latin typeface="Poppins" panose="00000500000000000000" pitchFamily="2" charset="0"/>
              </a:rPr>
              <a:t>Bible</a:t>
            </a:r>
            <a:r>
              <a:rPr lang="ro-RO" sz="1600" b="0" i="0" u="none" strike="noStrike" baseline="0" dirty="0">
                <a:solidFill>
                  <a:srgbClr val="000000"/>
                </a:solidFill>
                <a:latin typeface="Poppins" panose="00000500000000000000" pitchFamily="2" charset="0"/>
              </a:rPr>
              <a:t> </a:t>
            </a:r>
            <a:r>
              <a:rPr lang="ro-RO" sz="1600" b="0" i="0" u="none" strike="noStrike" baseline="0" dirty="0" err="1">
                <a:solidFill>
                  <a:srgbClr val="000000"/>
                </a:solidFill>
                <a:latin typeface="Poppins" panose="00000500000000000000" pitchFamily="2" charset="0"/>
              </a:rPr>
              <a:t>Experience</a:t>
            </a:r>
            <a:r>
              <a:rPr lang="ro-RO" sz="1600" b="0" i="0" u="none" strike="noStrike" baseline="0" dirty="0">
                <a:solidFill>
                  <a:srgbClr val="000000"/>
                </a:solidFill>
                <a:latin typeface="Poppins" panose="00000500000000000000" pitchFamily="2" charset="0"/>
              </a:rPr>
              <a:t> sau un test bazat pe materialul folosit la Olimpiada de Religie/ </a:t>
            </a:r>
          </a:p>
          <a:p>
            <a:pPr>
              <a:lnSpc>
                <a:spcPct val="150000"/>
              </a:lnSpc>
            </a:pPr>
            <a:r>
              <a:rPr lang="ro-RO" sz="1600" b="0" i="0" u="none" strike="noStrike" baseline="0" dirty="0">
                <a:solidFill>
                  <a:srgbClr val="000000"/>
                </a:solidFill>
                <a:latin typeface="Poppins" panose="00000500000000000000" pitchFamily="2" charset="0"/>
              </a:rPr>
              <a:t>Cunoștințe Biblice, pentru a sprijini pregătirea copiilor în vederea participării la cele </a:t>
            </a:r>
          </a:p>
          <a:p>
            <a:pPr>
              <a:lnSpc>
                <a:spcPct val="150000"/>
              </a:lnSpc>
            </a:pPr>
            <a:r>
              <a:rPr lang="ro-RO" sz="1600" b="0" i="0" u="none" strike="noStrike" baseline="0" dirty="0">
                <a:solidFill>
                  <a:srgbClr val="000000"/>
                </a:solidFill>
                <a:latin typeface="Poppins" panose="00000500000000000000" pitchFamily="2" charset="0"/>
              </a:rPr>
              <a:t>două programe ale Bisericii (sunt disponibile întrebări în aplicația </a:t>
            </a:r>
            <a:r>
              <a:rPr lang="ro-RO" sz="1600" b="0" i="0" u="none" strike="noStrike" baseline="0" dirty="0" err="1">
                <a:solidFill>
                  <a:srgbClr val="000000"/>
                </a:solidFill>
                <a:latin typeface="Poppins" panose="00000500000000000000" pitchFamily="2" charset="0"/>
              </a:rPr>
              <a:t>myBible</a:t>
            </a:r>
            <a:r>
              <a:rPr lang="ro-RO" sz="1600" b="0" i="0" u="none" strike="noStrike" baseline="0" dirty="0">
                <a:solidFill>
                  <a:srgbClr val="000000"/>
                </a:solidFill>
                <a:latin typeface="Poppins" panose="00000500000000000000" pitchFamily="2" charset="0"/>
              </a:rPr>
              <a:t>);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dacă în proximitate (în județ) este o unitate de învățământ adventistă </a:t>
            </a:r>
          </a:p>
          <a:p>
            <a:pPr>
              <a:lnSpc>
                <a:spcPct val="150000"/>
              </a:lnSpc>
            </a:pPr>
            <a:r>
              <a:rPr lang="ro-RO" sz="1600" b="0" i="0" u="none" strike="noStrike" baseline="0" dirty="0">
                <a:solidFill>
                  <a:srgbClr val="000000"/>
                </a:solidFill>
                <a:latin typeface="Poppins" panose="00000500000000000000" pitchFamily="2" charset="0"/>
              </a:rPr>
              <a:t>(grădiniță/școală), să fie invitată pentru a prezenta un program muzical, </a:t>
            </a:r>
          </a:p>
          <a:p>
            <a:pPr>
              <a:lnSpc>
                <a:spcPct val="150000"/>
              </a:lnSpc>
            </a:pPr>
            <a:r>
              <a:rPr lang="ro-RO" sz="1600" b="0" i="0" u="none" strike="noStrike" baseline="0" dirty="0">
                <a:solidFill>
                  <a:srgbClr val="000000"/>
                </a:solidFill>
                <a:latin typeface="Poppins" panose="00000500000000000000" pitchFamily="2" charset="0"/>
              </a:rPr>
              <a:t>activitatea educațională sau experiențe;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programe speciale cu obiectiv misionar pentru părinții sau bunicii copiilor </a:t>
            </a:r>
          </a:p>
          <a:p>
            <a:pPr>
              <a:lnSpc>
                <a:spcPct val="150000"/>
              </a:lnSpc>
            </a:pPr>
            <a:r>
              <a:rPr lang="ro-RO" sz="1600" b="0" i="0" u="none" strike="noStrike" baseline="0" dirty="0">
                <a:solidFill>
                  <a:srgbClr val="000000"/>
                </a:solidFill>
                <a:latin typeface="Poppins" panose="00000500000000000000" pitchFamily="2" charset="0"/>
              </a:rPr>
              <a:t>neadventiști din grădinița sau școala adventistă din localitate (de exemplu: seminare </a:t>
            </a:r>
          </a:p>
          <a:p>
            <a:pPr>
              <a:lnSpc>
                <a:spcPct val="150000"/>
              </a:lnSpc>
            </a:pPr>
            <a:r>
              <a:rPr lang="ro-RO" sz="1600" b="0" i="0" u="none" strike="noStrike" baseline="0" dirty="0">
                <a:solidFill>
                  <a:srgbClr val="000000"/>
                </a:solidFill>
                <a:latin typeface="Poppins" panose="00000500000000000000" pitchFamily="2" charset="0"/>
              </a:rPr>
              <a:t>de sănătate, familie, </a:t>
            </a:r>
            <a:r>
              <a:rPr lang="ro-RO" sz="1600" b="0" i="0" u="none" strike="noStrike" baseline="0" dirty="0" err="1">
                <a:solidFill>
                  <a:srgbClr val="000000"/>
                </a:solidFill>
                <a:latin typeface="Poppins" panose="00000500000000000000" pitchFamily="2" charset="0"/>
              </a:rPr>
              <a:t>parenting</a:t>
            </a:r>
            <a:r>
              <a:rPr lang="ro-RO" sz="1600" b="0" i="0" u="none" strike="noStrike" baseline="0" dirty="0">
                <a:solidFill>
                  <a:srgbClr val="000000"/>
                </a:solidFill>
                <a:latin typeface="Poppins" panose="00000500000000000000" pitchFamily="2" charset="0"/>
              </a:rPr>
              <a:t> etc.). </a:t>
            </a:r>
            <a:endParaRPr lang="ro-RO" sz="900" dirty="0"/>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885FF942-73C1-3A8F-D985-8467B57E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0F371571-8DFE-DB4E-CE16-0A82F10508A6}"/>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314535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E26BB-2106-2C1E-0A99-A77823F71B1A}"/>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5844D316-66AD-DB99-D391-F828E2569365}"/>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Programul din Sabat </a:t>
            </a:r>
            <a:r>
              <a:rPr lang="ro-RO" sz="3200" b="1" i="1" u="none" strike="noStrike" baseline="0" dirty="0">
                <a:solidFill>
                  <a:srgbClr val="6589B2"/>
                </a:solidFill>
                <a:latin typeface="Poppins" panose="00000500000000000000" pitchFamily="2" charset="0"/>
              </a:rPr>
              <a:t>după-amiază</a:t>
            </a:r>
            <a:endParaRPr lang="ro-RO" sz="6600" dirty="0">
              <a:solidFill>
                <a:srgbClr val="6589B2"/>
              </a:solidFill>
            </a:endParaRPr>
          </a:p>
        </p:txBody>
      </p:sp>
      <p:sp>
        <p:nvSpPr>
          <p:cNvPr id="3" name="CasetăText 2">
            <a:extLst>
              <a:ext uri="{FF2B5EF4-FFF2-40B4-BE49-F238E27FC236}">
                <a16:creationId xmlns:a16="http://schemas.microsoft.com/office/drawing/2014/main" id="{AE7316E2-3746-A700-40F7-34BDB916BAEA}"/>
              </a:ext>
            </a:extLst>
          </p:cNvPr>
          <p:cNvSpPr txBox="1"/>
          <p:nvPr/>
        </p:nvSpPr>
        <p:spPr>
          <a:xfrm>
            <a:off x="838200" y="1690688"/>
            <a:ext cx="10379044" cy="3011978"/>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O variantă alternativă la prezentările ținute în biserică de către departamentele sugerate mai sus o pot constitui diverse acțiuni misionare organizate (distribuire de literatură etc.), vizite, programe în natură și altele. </a:t>
            </a:r>
          </a:p>
          <a:p>
            <a:pPr>
              <a:lnSpc>
                <a:spcPct val="150000"/>
              </a:lnSpc>
            </a:pPr>
            <a:endParaRPr lang="ro-RO" sz="160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„Dar cei care se adună să se închine Lui trebuie să îndepărteze din viața lor orice lucru rău. Dacă nu se închină în duh și în adevăr și în frumusețea sfințeniei Sale, venirea lor laolaltă nu va fi de niciun folos.” </a:t>
            </a:r>
          </a:p>
          <a:p>
            <a:pPr>
              <a:lnSpc>
                <a:spcPct val="150000"/>
              </a:lnSpc>
            </a:pPr>
            <a:r>
              <a:rPr lang="it-IT" sz="1600" b="0" i="1" u="none" strike="noStrike" baseline="0" dirty="0">
                <a:solidFill>
                  <a:srgbClr val="000000"/>
                </a:solidFill>
                <a:latin typeface="Poppins Thin" panose="00000300000000000000" pitchFamily="2" charset="0"/>
              </a:rPr>
              <a:t>Profeți și regi, </a:t>
            </a:r>
            <a:r>
              <a:rPr lang="it-IT" sz="1600" b="0" i="0" u="none" strike="noStrike" baseline="0" dirty="0">
                <a:solidFill>
                  <a:srgbClr val="000000"/>
                </a:solidFill>
                <a:latin typeface="Poppins Thin" panose="00000300000000000000" pitchFamily="2" charset="0"/>
              </a:rPr>
              <a:t>p. 50, citat în </a:t>
            </a:r>
            <a:r>
              <a:rPr lang="it-IT" sz="1600" b="0" i="1" u="none" strike="noStrike" baseline="0" dirty="0">
                <a:solidFill>
                  <a:srgbClr val="000000"/>
                </a:solidFill>
                <a:latin typeface="Poppins Thin" panose="00000300000000000000" pitchFamily="2" charset="0"/>
              </a:rPr>
              <a:t>Manualul Bisericii, </a:t>
            </a:r>
            <a:r>
              <a:rPr lang="it-IT" sz="1600" b="0" i="0" u="none" strike="noStrike" baseline="0" dirty="0">
                <a:solidFill>
                  <a:srgbClr val="000000"/>
                </a:solidFill>
                <a:latin typeface="Poppins Thin" panose="00000300000000000000" pitchFamily="2" charset="0"/>
              </a:rPr>
              <a:t>ed. cit., p. 151 </a:t>
            </a:r>
            <a:endParaRPr lang="ro-RO" sz="800" dirty="0"/>
          </a:p>
        </p:txBody>
      </p:sp>
      <p:pic>
        <p:nvPicPr>
          <p:cNvPr id="9" name="Substituent conținut 8" descr="O imagine care conține Grafică&#10;&#10;Descriere generată automat">
            <a:extLst>
              <a:ext uri="{FF2B5EF4-FFF2-40B4-BE49-F238E27FC236}">
                <a16:creationId xmlns:a16="http://schemas.microsoft.com/office/drawing/2014/main" id="{0C3D6F2A-2C75-0B96-8C10-2AF710C0584C}"/>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CA555179-DD09-C4BB-3309-41F065ECD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368"/>
            <a:ext cx="1548005" cy="728978"/>
          </a:xfrm>
          <a:prstGeom prst="rect">
            <a:avLst/>
          </a:prstGeom>
        </p:spPr>
      </p:pic>
    </p:spTree>
    <p:extLst>
      <p:ext uri="{BB962C8B-B14F-4D97-AF65-F5344CB8AC3E}">
        <p14:creationId xmlns:p14="http://schemas.microsoft.com/office/powerpoint/2010/main" val="2633718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31B0C-1657-5392-C8ED-BFEA1114B3E1}"/>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6680876D-9458-5DB6-AFE6-A861F209E08B}"/>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Programul din Sabat </a:t>
            </a:r>
            <a:r>
              <a:rPr lang="ro-RO" sz="3200" b="1" i="1" u="none" strike="noStrike" baseline="0" dirty="0">
                <a:solidFill>
                  <a:srgbClr val="6589B2"/>
                </a:solidFill>
                <a:latin typeface="Poppins" panose="00000500000000000000" pitchFamily="2" charset="0"/>
              </a:rPr>
              <a:t>după-amiază</a:t>
            </a:r>
            <a:endParaRPr lang="ro-RO" sz="6600" dirty="0">
              <a:solidFill>
                <a:srgbClr val="6589B2"/>
              </a:solidFill>
            </a:endParaRPr>
          </a:p>
        </p:txBody>
      </p:sp>
      <p:sp>
        <p:nvSpPr>
          <p:cNvPr id="3" name="CasetăText 2">
            <a:extLst>
              <a:ext uri="{FF2B5EF4-FFF2-40B4-BE49-F238E27FC236}">
                <a16:creationId xmlns:a16="http://schemas.microsoft.com/office/drawing/2014/main" id="{877E64A1-687B-9E42-6C1B-B3F6D8CF176D}"/>
              </a:ext>
            </a:extLst>
          </p:cNvPr>
          <p:cNvSpPr txBox="1"/>
          <p:nvPr/>
        </p:nvSpPr>
        <p:spPr>
          <a:xfrm>
            <a:off x="838200" y="1690688"/>
            <a:ext cx="10379044" cy="2642647"/>
          </a:xfrm>
          <a:prstGeom prst="rect">
            <a:avLst/>
          </a:prstGeom>
          <a:noFill/>
        </p:spPr>
        <p:txBody>
          <a:bodyPr wrap="square" rtlCol="0">
            <a:spAutoFit/>
          </a:bodyPr>
          <a:lstStyle/>
          <a:p>
            <a:pPr algn="just">
              <a:lnSpc>
                <a:spcPct val="150000"/>
              </a:lnSpc>
            </a:pPr>
            <a:r>
              <a:rPr lang="ro-RO" sz="1600" b="0" i="0" u="none" strike="noStrike" baseline="0" dirty="0">
                <a:solidFill>
                  <a:srgbClr val="000000"/>
                </a:solidFill>
                <a:latin typeface="Poppins" panose="00000500000000000000" pitchFamily="2" charset="0"/>
              </a:rPr>
              <a:t>„Frații mei pastori, să nu credeți că singura lucrare pe care o puteți face, singura cale prin care puteți lucra pentru suflete, este aceea de a ține discursuri. Cea mai bună lucrare pe care o puteți face este să învățați, să educați. Ori de câte ori puteți găsi o ocazie de a proceda astfel, stați de vorbă cu membrii unei familii și permiteți-le să vă pună întrebări. Apoi, răspundeți-le cu răbdare și umilință. Continuați această lucrare în asociere cu eforturile voastre publice. Predicați mai puțin și educați mai mult, prezentând studii biblice și rugându-vă cu familiile și cu grupele mici.” </a:t>
            </a:r>
          </a:p>
          <a:p>
            <a:pPr>
              <a:lnSpc>
                <a:spcPct val="150000"/>
              </a:lnSpc>
            </a:pPr>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Slujitorii Evangheliei, </a:t>
            </a:r>
            <a:r>
              <a:rPr lang="ro-RO" sz="1600" b="0" i="0" u="none" strike="noStrike" baseline="0" dirty="0">
                <a:solidFill>
                  <a:srgbClr val="000000"/>
                </a:solidFill>
                <a:latin typeface="Poppins Thin" panose="00000300000000000000" pitchFamily="2" charset="0"/>
              </a:rPr>
              <a:t>ed. 2004, p. 143</a:t>
            </a:r>
            <a:endParaRPr lang="ro-RO" sz="700" dirty="0"/>
          </a:p>
        </p:txBody>
      </p:sp>
      <p:pic>
        <p:nvPicPr>
          <p:cNvPr id="9" name="Substituent conținut 8" descr="O imagine care conține Grafică&#10;&#10;Descriere generată automat">
            <a:extLst>
              <a:ext uri="{FF2B5EF4-FFF2-40B4-BE49-F238E27FC236}">
                <a16:creationId xmlns:a16="http://schemas.microsoft.com/office/drawing/2014/main" id="{2D10E36E-40E6-6490-81B6-9DBEFABA74D0}"/>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450AA47F-7352-4CC0-1D72-9F153C139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368"/>
            <a:ext cx="1548005" cy="728978"/>
          </a:xfrm>
          <a:prstGeom prst="rect">
            <a:avLst/>
          </a:prstGeom>
        </p:spPr>
      </p:pic>
    </p:spTree>
    <p:extLst>
      <p:ext uri="{BB962C8B-B14F-4D97-AF65-F5344CB8AC3E}">
        <p14:creationId xmlns:p14="http://schemas.microsoft.com/office/powerpoint/2010/main" val="2101521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A6A5E-5D55-9923-E1AC-E3CFEBA4C11E}"/>
            </a:ext>
          </a:extLst>
        </p:cNvPr>
        <p:cNvGrpSpPr/>
        <p:nvPr/>
      </p:nvGrpSpPr>
      <p:grpSpPr>
        <a:xfrm>
          <a:off x="0" y="0"/>
          <a:ext cx="0" cy="0"/>
          <a:chOff x="0" y="0"/>
          <a:chExt cx="0" cy="0"/>
        </a:xfrm>
      </p:grpSpPr>
      <p:pic>
        <p:nvPicPr>
          <p:cNvPr id="10" name="Imagine 9">
            <a:extLst>
              <a:ext uri="{FF2B5EF4-FFF2-40B4-BE49-F238E27FC236}">
                <a16:creationId xmlns:a16="http://schemas.microsoft.com/office/drawing/2014/main" id="{1D93BBB8-63AA-6CEA-BBBD-E0F16AEC6C88}"/>
              </a:ext>
            </a:extLst>
          </p:cNvPr>
          <p:cNvPicPr>
            <a:picLocks noGrp="1" noRot="1" noChangeAspect="1" noMove="1" noResize="1" noEditPoints="1" noAdjustHandles="1" noChangeArrowheads="1" noChangeShapeType="1" noCrop="1"/>
          </p:cNvPicPr>
          <p:nvPr/>
        </p:nvPicPr>
        <p:blipFill>
          <a:blip r:embed="rId2"/>
          <a:stretch>
            <a:fillRect/>
          </a:stretch>
        </p:blipFill>
        <p:spPr>
          <a:xfrm rot="10800000">
            <a:off x="0" y="4091781"/>
            <a:ext cx="3197571" cy="2109322"/>
          </a:xfrm>
          <a:prstGeom prst="rect">
            <a:avLst/>
          </a:prstGeom>
        </p:spPr>
      </p:pic>
      <p:pic>
        <p:nvPicPr>
          <p:cNvPr id="9" name="Imagine 8">
            <a:extLst>
              <a:ext uri="{FF2B5EF4-FFF2-40B4-BE49-F238E27FC236}">
                <a16:creationId xmlns:a16="http://schemas.microsoft.com/office/drawing/2014/main" id="{FCA01326-70B5-0A7B-6701-976E51A8239D}"/>
              </a:ext>
            </a:extLst>
          </p:cNvPr>
          <p:cNvPicPr>
            <a:picLocks noGrp="1" noRot="1" noChangeAspect="1" noMove="1" noResize="1" noEditPoints="1" noAdjustHandles="1" noChangeArrowheads="1" noChangeShapeType="1" noCrop="1"/>
          </p:cNvPicPr>
          <p:nvPr/>
        </p:nvPicPr>
        <p:blipFill>
          <a:blip r:embed="rId2"/>
          <a:stretch>
            <a:fillRect/>
          </a:stretch>
        </p:blipFill>
        <p:spPr>
          <a:xfrm>
            <a:off x="8994429" y="659511"/>
            <a:ext cx="3197571" cy="2109322"/>
          </a:xfrm>
          <a:prstGeom prst="rect">
            <a:avLst/>
          </a:prstGeom>
        </p:spPr>
      </p:pic>
      <p:sp>
        <p:nvSpPr>
          <p:cNvPr id="2" name="Titlu 1">
            <a:extLst>
              <a:ext uri="{FF2B5EF4-FFF2-40B4-BE49-F238E27FC236}">
                <a16:creationId xmlns:a16="http://schemas.microsoft.com/office/drawing/2014/main" id="{F0C32AF0-11F8-B3B3-D35B-747014B8525B}"/>
              </a:ext>
            </a:extLst>
          </p:cNvPr>
          <p:cNvSpPr>
            <a:spLocks noGrp="1"/>
          </p:cNvSpPr>
          <p:nvPr>
            <p:ph type="title"/>
          </p:nvPr>
        </p:nvSpPr>
        <p:spPr>
          <a:xfrm>
            <a:off x="2495550" y="2763605"/>
            <a:ext cx="7200900" cy="1325563"/>
          </a:xfrm>
        </p:spPr>
        <p:txBody>
          <a:bodyPr>
            <a:normAutofit fontScale="90000"/>
          </a:bodyPr>
          <a:lstStyle/>
          <a:p>
            <a:pPr algn="ctr">
              <a:lnSpc>
                <a:spcPct val="150000"/>
              </a:lnSpc>
            </a:pPr>
            <a:r>
              <a:rPr lang="ro-RO" sz="1800" b="1" i="0" u="none" strike="noStrike" baseline="0" dirty="0">
                <a:solidFill>
                  <a:schemeClr val="accent2">
                    <a:lumMod val="50000"/>
                  </a:schemeClr>
                </a:solidFill>
                <a:latin typeface="Poppins" panose="00000500000000000000" pitchFamily="2" charset="0"/>
              </a:rPr>
              <a:t>Autoritatea de a stabili orarul și formatul serviciilor divine aparține bisericii locale, la decizia adunării administrative, </a:t>
            </a:r>
            <a:br>
              <a:rPr lang="ro-RO" sz="1800" b="0" i="0" u="none" strike="noStrike" baseline="0" dirty="0">
                <a:solidFill>
                  <a:schemeClr val="accent2">
                    <a:lumMod val="50000"/>
                  </a:schemeClr>
                </a:solidFill>
                <a:latin typeface="Poppins" panose="00000500000000000000" pitchFamily="2" charset="0"/>
              </a:rPr>
            </a:br>
            <a:r>
              <a:rPr lang="ro-RO" sz="1800" b="1" i="0" u="none" strike="noStrike" baseline="0" dirty="0">
                <a:solidFill>
                  <a:schemeClr val="accent2">
                    <a:lumMod val="50000"/>
                  </a:schemeClr>
                </a:solidFill>
                <a:latin typeface="Poppins" panose="00000500000000000000" pitchFamily="2" charset="0"/>
              </a:rPr>
              <a:t>în consultare cu președintele Conferinței. Vă invităm să analizați cele de mai sus în vederea îmbunătățirii atât a formei, </a:t>
            </a:r>
            <a:br>
              <a:rPr lang="ro-RO" sz="1800" b="0" i="0" u="none" strike="noStrike" baseline="0" dirty="0">
                <a:solidFill>
                  <a:schemeClr val="accent2">
                    <a:lumMod val="50000"/>
                  </a:schemeClr>
                </a:solidFill>
                <a:latin typeface="Poppins" panose="00000500000000000000" pitchFamily="2" charset="0"/>
              </a:rPr>
            </a:br>
            <a:r>
              <a:rPr lang="ro-RO" sz="1800" b="1" i="0" u="none" strike="noStrike" baseline="0" dirty="0">
                <a:solidFill>
                  <a:schemeClr val="accent2">
                    <a:lumMod val="50000"/>
                  </a:schemeClr>
                </a:solidFill>
                <a:latin typeface="Poppins" panose="00000500000000000000" pitchFamily="2" charset="0"/>
              </a:rPr>
              <a:t>cât și a fondului serviciului divin, pentru a răspunde nevoilor </a:t>
            </a:r>
            <a:br>
              <a:rPr lang="ro-RO" sz="1800" b="0" i="0" u="none" strike="noStrike" baseline="0" dirty="0">
                <a:solidFill>
                  <a:schemeClr val="accent2">
                    <a:lumMod val="50000"/>
                  </a:schemeClr>
                </a:solidFill>
                <a:latin typeface="Poppins" panose="00000500000000000000" pitchFamily="2" charset="0"/>
              </a:rPr>
            </a:br>
            <a:r>
              <a:rPr lang="ro-RO" sz="1800" b="1" i="0" u="none" strike="noStrike" baseline="0" dirty="0">
                <a:solidFill>
                  <a:schemeClr val="accent2">
                    <a:lumMod val="50000"/>
                  </a:schemeClr>
                </a:solidFill>
                <a:latin typeface="Poppins" panose="00000500000000000000" pitchFamily="2" charset="0"/>
              </a:rPr>
              <a:t>și specificului credincioșilor care participă. </a:t>
            </a:r>
            <a:endParaRPr lang="ro-RO" dirty="0">
              <a:solidFill>
                <a:schemeClr val="accent2">
                  <a:lumMod val="50000"/>
                </a:schemeClr>
              </a:solidFill>
            </a:endParaRPr>
          </a:p>
        </p:txBody>
      </p:sp>
    </p:spTree>
    <p:extLst>
      <p:ext uri="{BB962C8B-B14F-4D97-AF65-F5344CB8AC3E}">
        <p14:creationId xmlns:p14="http://schemas.microsoft.com/office/powerpoint/2010/main" val="1575196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0811C-CE3F-8C20-ABAE-440E8FEB48E4}"/>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5823218C-1E6F-F641-07DE-870DE8B59C47}"/>
              </a:ext>
            </a:extLst>
          </p:cNvPr>
          <p:cNvSpPr>
            <a:spLocks noGrp="1"/>
          </p:cNvSpPr>
          <p:nvPr>
            <p:ph type="title"/>
          </p:nvPr>
        </p:nvSpPr>
        <p:spPr/>
        <p:txBody>
          <a:bodyPr>
            <a:normAutofit/>
          </a:bodyPr>
          <a:lstStyle/>
          <a:p>
            <a:r>
              <a:rPr lang="ro-RO" sz="3200" b="1" i="0" u="none" strike="noStrike" baseline="0" dirty="0">
                <a:solidFill>
                  <a:schemeClr val="accent2">
                    <a:lumMod val="50000"/>
                  </a:schemeClr>
                </a:solidFill>
                <a:latin typeface="Poppins" panose="00000500000000000000" pitchFamily="2" charset="0"/>
              </a:rPr>
              <a:t>Modelul nostru este aici: </a:t>
            </a:r>
            <a:endParaRPr lang="ro-RO" sz="3200" dirty="0">
              <a:solidFill>
                <a:schemeClr val="accent2">
                  <a:lumMod val="50000"/>
                </a:schemeClr>
              </a:solidFill>
            </a:endParaRPr>
          </a:p>
        </p:txBody>
      </p:sp>
      <p:pic>
        <p:nvPicPr>
          <p:cNvPr id="4" name="Imagine 3" descr="O imagine care conține Grafică&#10;&#10;Descriere generată automat">
            <a:extLst>
              <a:ext uri="{FF2B5EF4-FFF2-40B4-BE49-F238E27FC236}">
                <a16:creationId xmlns:a16="http://schemas.microsoft.com/office/drawing/2014/main" id="{3E4FD552-FC6D-7B86-1E5A-B547DAA2DB67}"/>
              </a:ext>
            </a:extLst>
          </p:cNvPr>
          <p:cNvPicPr>
            <a:picLocks noGrp="1" noRot="1" noChangeAspect="1" noMove="1" noResize="1" noEditPoints="1" noAdjustHandles="1" noChangeArrowheads="1" noChangeShapeType="1" noCrop="1"/>
          </p:cNvPicPr>
          <p:nvPr/>
        </p:nvPicPr>
        <p:blipFill>
          <a:blip r:embed="rId2">
            <a:alphaModFix amt="30000"/>
            <a:extLst>
              <a:ext uri="{28A0092B-C50C-407E-A947-70E740481C1C}">
                <a14:useLocalDpi xmlns:a14="http://schemas.microsoft.com/office/drawing/2010/main" val="0"/>
              </a:ext>
            </a:extLst>
          </a:blip>
          <a:stretch>
            <a:fillRect/>
          </a:stretch>
        </p:blipFill>
        <p:spPr>
          <a:xfrm>
            <a:off x="8948871" y="2141538"/>
            <a:ext cx="2809605" cy="4351338"/>
          </a:xfrm>
          <a:prstGeom prst="rect">
            <a:avLst/>
          </a:prstGeom>
        </p:spPr>
      </p:pic>
    </p:spTree>
    <p:extLst>
      <p:ext uri="{BB962C8B-B14F-4D97-AF65-F5344CB8AC3E}">
        <p14:creationId xmlns:p14="http://schemas.microsoft.com/office/powerpoint/2010/main" val="2360253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ACB370C6-98E2-6AF4-5C73-D0F5A7608CF6}"/>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81F4243A-0F09-5837-4B93-6678F6689176}"/>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975BB14A-689F-EBFF-B29C-D7F8EDF72927}"/>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10650836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29B8D-0291-736F-7257-4A8C0CF25747}"/>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80C1D5D7-6A89-CFFF-90C7-A096059D4B0D}"/>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0B467C16-E041-D5A1-C271-22C2A7E73151}"/>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05888475-4610-2649-9CD1-7B02DB6E1DEE}"/>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3974749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9D653-69CD-CD96-B231-7B92BE45D652}"/>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8AF9D899-40EA-6434-FFE5-9161A5FF1111}"/>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Sfințirea Sabatului </a:t>
            </a:r>
            <a:br>
              <a:rPr lang="ro-RO" sz="3200" b="0"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și rețelele de socializare</a:t>
            </a:r>
            <a:endParaRPr lang="ro-RO" sz="3200" dirty="0">
              <a:solidFill>
                <a:srgbClr val="6589B2"/>
              </a:solidFill>
            </a:endParaRPr>
          </a:p>
        </p:txBody>
      </p:sp>
      <p:sp>
        <p:nvSpPr>
          <p:cNvPr id="3" name="CasetăText 2">
            <a:extLst>
              <a:ext uri="{FF2B5EF4-FFF2-40B4-BE49-F238E27FC236}">
                <a16:creationId xmlns:a16="http://schemas.microsoft.com/office/drawing/2014/main" id="{85EA501F-4886-D312-C7C5-855AEB6AB02A}"/>
              </a:ext>
            </a:extLst>
          </p:cNvPr>
          <p:cNvSpPr txBox="1"/>
          <p:nvPr/>
        </p:nvSpPr>
        <p:spPr>
          <a:xfrm>
            <a:off x="838200" y="1690688"/>
            <a:ext cx="10115550" cy="3884718"/>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Încurajăm deschiderea Bibliei personale la serviciile divine. Studierea Scripturii în format tipărit în comunitate nu este doar o manieră clasică de comunicare cu Dumnezeu, este și un mod sănătos de a ne conecta spiritual în mijlocul comunității. Multe biserici afișează la intrare anunțuri despre restricționarea folosirii telefonului mobil. Solemnitatea casei de rugăciune și întâlnirea cu Dumnezeu ne obligă la respect maxim. Vom câștiga astfel mai mult timp pentru relații și conversații față în față.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E necesar să limităm folosirea rețelelor de socializare și după încheierea serviciilor divine, în tot timpul orelor sacre ale Sabatului. Citirea presei și urmărirea diferitelor canale de informare sau de divertisment nu au legătură cu sfințirea Sabatului. </a:t>
            </a:r>
            <a:endParaRPr lang="ro-RO" sz="1600" dirty="0"/>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684C8E9D-23D8-0F10-CA4B-8AFECEDB4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8A17CE20-1040-AF88-EC12-7D8989D86B5F}"/>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1879172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F961F-6BCA-BD16-BD29-60C1D9739B6A}"/>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24CC16F0-10AA-4826-80EF-6A3FD0A3F9BB}"/>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Sfințirea Sabatului </a:t>
            </a:r>
            <a:br>
              <a:rPr lang="ro-RO" sz="3200" b="0"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și rețelele de socializare</a:t>
            </a:r>
            <a:endParaRPr lang="ro-RO" sz="3200" dirty="0">
              <a:solidFill>
                <a:srgbClr val="6589B2"/>
              </a:solidFill>
            </a:endParaRPr>
          </a:p>
        </p:txBody>
      </p:sp>
      <p:sp>
        <p:nvSpPr>
          <p:cNvPr id="3" name="CasetăText 2">
            <a:extLst>
              <a:ext uri="{FF2B5EF4-FFF2-40B4-BE49-F238E27FC236}">
                <a16:creationId xmlns:a16="http://schemas.microsoft.com/office/drawing/2014/main" id="{69C74928-B602-30AD-14F4-9CCC476031B8}"/>
              </a:ext>
            </a:extLst>
          </p:cNvPr>
          <p:cNvSpPr txBox="1"/>
          <p:nvPr/>
        </p:nvSpPr>
        <p:spPr>
          <a:xfrm>
            <a:off x="838200" y="1690688"/>
            <a:ext cx="10115550" cy="1534651"/>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Unii credincioși preferă să se abțină de la folosirea platformelor de socializare pentru a nu fi distrași de la preocupările spirituale. Dacă cineva dorește totuși să consulte contul de Facebook, </a:t>
            </a:r>
            <a:r>
              <a:rPr lang="ro-RO" sz="1600" b="0" i="0" u="none" strike="noStrike" baseline="0" dirty="0" err="1">
                <a:solidFill>
                  <a:srgbClr val="000000"/>
                </a:solidFill>
                <a:latin typeface="Poppins" panose="00000500000000000000" pitchFamily="2" charset="0"/>
              </a:rPr>
              <a:t>Instagram</a:t>
            </a:r>
            <a:r>
              <a:rPr lang="ro-RO" sz="1600" b="0" i="0" u="none" strike="noStrike" baseline="0" dirty="0">
                <a:solidFill>
                  <a:srgbClr val="000000"/>
                </a:solidFill>
                <a:latin typeface="Poppins" panose="00000500000000000000" pitchFamily="2" charset="0"/>
              </a:rPr>
              <a:t>, </a:t>
            </a:r>
            <a:r>
              <a:rPr lang="ro-RO" sz="1600" b="0" i="0" u="none" strike="noStrike" baseline="0" dirty="0" err="1">
                <a:solidFill>
                  <a:srgbClr val="000000"/>
                </a:solidFill>
                <a:latin typeface="Poppins" panose="00000500000000000000" pitchFamily="2" charset="0"/>
              </a:rPr>
              <a:t>TikTok</a:t>
            </a:r>
            <a:r>
              <a:rPr lang="ro-RO" sz="1600" b="0" i="0" u="none" strike="noStrike" baseline="0" dirty="0">
                <a:solidFill>
                  <a:srgbClr val="000000"/>
                </a:solidFill>
                <a:latin typeface="Poppins" panose="00000500000000000000" pitchFamily="2" charset="0"/>
              </a:rPr>
              <a:t> etc., recomandăm să-și stabilească limite de timp și limite pentru conținutul vizualizat. </a:t>
            </a:r>
            <a:endParaRPr lang="ro-RO" sz="1400" dirty="0"/>
          </a:p>
        </p:txBody>
      </p:sp>
      <p:pic>
        <p:nvPicPr>
          <p:cNvPr id="7" name="Imagine 6" descr="O imagine care conține simbol, Grafică, siglă, cerc&#10;&#10;Descriere generată automat">
            <a:extLst>
              <a:ext uri="{FF2B5EF4-FFF2-40B4-BE49-F238E27FC236}">
                <a16:creationId xmlns:a16="http://schemas.microsoft.com/office/drawing/2014/main" id="{2A4B7743-E837-BA77-AFEE-89A0D0FEFCE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7191447" y="3016251"/>
            <a:ext cx="4824122" cy="3616325"/>
          </a:xfrm>
          <a:prstGeom prst="rect">
            <a:avLst/>
          </a:prstGeom>
        </p:spPr>
      </p:pic>
      <p:pic>
        <p:nvPicPr>
          <p:cNvPr id="8" name="Imagine 7" descr="O imagine care conține Font, text, număr, simbol&#10;&#10;Descriere generată automat">
            <a:hlinkClick r:id="rId3" action="ppaction://hlinksldjump"/>
            <a:extLst>
              <a:ext uri="{FF2B5EF4-FFF2-40B4-BE49-F238E27FC236}">
                <a16:creationId xmlns:a16="http://schemas.microsoft.com/office/drawing/2014/main" id="{94A292C6-35F2-F349-A864-823B2D360B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282913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C9FF8-F671-85CB-35F1-0777DCB67F50}"/>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E686B8DF-2B5D-A06C-EA06-5656CE3977AA}"/>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D3E100D5-CAAB-23B4-7DC7-52A852BC7BF1}"/>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530D4B68-3E8D-0F96-A028-934FD9AC7EB3}"/>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1173124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65FCC-DC47-EEBC-D8F0-5399BEA9634B}"/>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AEA0E8A7-8414-52B9-1051-C376716D1842}"/>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Adunări </a:t>
            </a:r>
            <a:r>
              <a:rPr lang="ro-RO" sz="3200" b="1" i="1" u="none" strike="noStrike" baseline="0" dirty="0">
                <a:solidFill>
                  <a:srgbClr val="6589B2"/>
                </a:solidFill>
                <a:latin typeface="Poppins" panose="00000500000000000000" pitchFamily="2" charset="0"/>
              </a:rPr>
              <a:t>săptămânale </a:t>
            </a:r>
            <a:r>
              <a:rPr lang="ro-RO" sz="3200" b="1" i="0" u="none" strike="noStrike" baseline="0" dirty="0">
                <a:solidFill>
                  <a:srgbClr val="6589B2"/>
                </a:solidFill>
                <a:latin typeface="Poppins" panose="00000500000000000000" pitchFamily="2" charset="0"/>
              </a:rPr>
              <a:t>de rugăciune</a:t>
            </a:r>
            <a:endParaRPr lang="ro-RO" sz="3200" dirty="0"/>
          </a:p>
        </p:txBody>
      </p:sp>
      <p:sp>
        <p:nvSpPr>
          <p:cNvPr id="3" name="CasetăText 2">
            <a:extLst>
              <a:ext uri="{FF2B5EF4-FFF2-40B4-BE49-F238E27FC236}">
                <a16:creationId xmlns:a16="http://schemas.microsoft.com/office/drawing/2014/main" id="{2212B462-D251-9175-7277-B7430F044E31}"/>
              </a:ext>
            </a:extLst>
          </p:cNvPr>
          <p:cNvSpPr txBox="1"/>
          <p:nvPr/>
        </p:nvSpPr>
        <p:spPr>
          <a:xfrm>
            <a:off x="838200" y="1690688"/>
            <a:ext cx="10379044" cy="3011978"/>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„Trebuie depuse eforturi mai mult decât cele obișnuite pentru asigurarea bunului mers al unei adunări de rugăciune. Aceasta ar trebui să înceapă la timp, chiar dacă sunt prezente doar două sau trei persoane. Pe parcursul a 15 până la 20 de minute va fi un scurt studiu al Scripturii sau o prezentare din Spiritul Profetic, după care vor urma rugăciuni, experiențe personale și o rugăciune de închidere. Diversificați programul de la o săptămână la alta. Dacă membrii nu se pot întâlni la locul obișnuit pentru rugăciune, întâlnirile în familii se dovedesc a fi o mare binecuvântare pentru toți participanții.” </a:t>
            </a:r>
          </a:p>
          <a:p>
            <a:pPr>
              <a:lnSpc>
                <a:spcPct val="150000"/>
              </a:lnSpc>
            </a:pPr>
            <a:r>
              <a:rPr lang="it-IT" sz="1600" b="0" i="1" u="none" strike="noStrike" baseline="0" dirty="0">
                <a:solidFill>
                  <a:srgbClr val="000000"/>
                </a:solidFill>
                <a:latin typeface="Poppins Thin" panose="00000300000000000000" pitchFamily="2" charset="0"/>
              </a:rPr>
              <a:t>Manualul Bisericii, </a:t>
            </a:r>
            <a:r>
              <a:rPr lang="it-IT" sz="1600" b="0" i="0" u="none" strike="noStrike" baseline="0" dirty="0">
                <a:solidFill>
                  <a:srgbClr val="000000"/>
                </a:solidFill>
                <a:latin typeface="Poppins Thin" panose="00000300000000000000" pitchFamily="2" charset="0"/>
              </a:rPr>
              <a:t>ed. cit., p. 166 </a:t>
            </a:r>
            <a:endParaRPr lang="ro-RO" sz="700" dirty="0"/>
          </a:p>
        </p:txBody>
      </p:sp>
      <p:pic>
        <p:nvPicPr>
          <p:cNvPr id="9" name="Substituent conținut 8" descr="O imagine care conține Grafică&#10;&#10;Descriere generată automat">
            <a:extLst>
              <a:ext uri="{FF2B5EF4-FFF2-40B4-BE49-F238E27FC236}">
                <a16:creationId xmlns:a16="http://schemas.microsoft.com/office/drawing/2014/main" id="{728134EA-48FF-E5E0-DA7C-9D44B7AC60AA}"/>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13E764A3-3AA5-AD81-2E3A-C674DF2FE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2293696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A8CB5-C23F-0456-D850-4653C9CEA65E}"/>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AD1642AB-3E39-CCD3-5543-3EC32AF12293}"/>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AC2CF063-932B-791B-0C88-21D9335D0169}"/>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93707EA6-E4A0-F27A-75B2-1D7A903DAE12}"/>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460455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8A0CA-3FAB-D555-470A-FBE14773C7E8}"/>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E3BBF4AF-DBFC-BA3A-692F-E23C1D35D141}"/>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Principii ale închinării publice</a:t>
            </a:r>
            <a:r>
              <a:rPr lang="ro-RO" sz="3200" b="1" i="0" u="none" strike="noStrike" baseline="0" dirty="0">
                <a:solidFill>
                  <a:srgbClr val="4A625C"/>
                </a:solidFill>
                <a:latin typeface="Poppins" panose="00000500000000000000" pitchFamily="2" charset="0"/>
              </a:rPr>
              <a:t> </a:t>
            </a:r>
            <a:endParaRPr lang="ro-RO" sz="3200" dirty="0"/>
          </a:p>
        </p:txBody>
      </p:sp>
      <p:sp>
        <p:nvSpPr>
          <p:cNvPr id="3" name="CasetăText 2">
            <a:extLst>
              <a:ext uri="{FF2B5EF4-FFF2-40B4-BE49-F238E27FC236}">
                <a16:creationId xmlns:a16="http://schemas.microsoft.com/office/drawing/2014/main" id="{6EC445CB-ACF2-D65E-0776-4CF512CB8E3B}"/>
              </a:ext>
            </a:extLst>
          </p:cNvPr>
          <p:cNvSpPr txBox="1"/>
          <p:nvPr/>
        </p:nvSpPr>
        <p:spPr>
          <a:xfrm>
            <a:off x="838200" y="1690688"/>
            <a:ext cx="10115550" cy="4119974"/>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„Orice cărturar care a învățat ce trebuie despre Împărăția cerurilor se aseamănă cu un gospodar care scoate din vistieria lui lucruri </a:t>
            </a:r>
            <a:r>
              <a:rPr lang="ro-RO" sz="1600" b="0" i="1" u="none" strike="noStrike" baseline="0" dirty="0">
                <a:solidFill>
                  <a:srgbClr val="000000"/>
                </a:solidFill>
                <a:latin typeface="Poppins" panose="00000500000000000000" pitchFamily="2" charset="0"/>
              </a:rPr>
              <a:t>noi </a:t>
            </a:r>
            <a:r>
              <a:rPr lang="ro-RO" sz="1600" b="0" i="0" u="none" strike="noStrike" baseline="0" dirty="0">
                <a:solidFill>
                  <a:srgbClr val="000000"/>
                </a:solidFill>
                <a:latin typeface="Poppins" panose="00000500000000000000" pitchFamily="2" charset="0"/>
              </a:rPr>
              <a:t>și lucruri </a:t>
            </a:r>
            <a:r>
              <a:rPr lang="ro-RO" sz="1600" b="0" i="1" u="none" strike="noStrike" baseline="0" dirty="0">
                <a:solidFill>
                  <a:srgbClr val="000000"/>
                </a:solidFill>
                <a:latin typeface="Poppins" panose="00000500000000000000" pitchFamily="2" charset="0"/>
              </a:rPr>
              <a:t>vechi.</a:t>
            </a:r>
            <a:r>
              <a:rPr lang="ro-RO" sz="1600" b="0" i="0" u="none" strike="noStrike" baseline="0" dirty="0">
                <a:solidFill>
                  <a:srgbClr val="000000"/>
                </a:solidFill>
                <a:latin typeface="Poppins" panose="00000500000000000000" pitchFamily="2" charset="0"/>
              </a:rPr>
              <a:t>” </a:t>
            </a:r>
          </a:p>
          <a:p>
            <a:pPr>
              <a:lnSpc>
                <a:spcPct val="150000"/>
              </a:lnSpc>
            </a:pPr>
            <a:r>
              <a:rPr lang="ro-RO" sz="1600" b="0" i="0" u="none" strike="noStrike" baseline="0" dirty="0">
                <a:solidFill>
                  <a:srgbClr val="000000"/>
                </a:solidFill>
                <a:latin typeface="Poppins Thin" panose="00000300000000000000" pitchFamily="2" charset="0"/>
              </a:rPr>
              <a:t>Matei 13:52, sublinierea noastră </a:t>
            </a:r>
          </a:p>
          <a:p>
            <a:pPr>
              <a:lnSpc>
                <a:spcPct val="150000"/>
              </a:lnSpc>
            </a:pPr>
            <a:endParaRPr lang="ro-RO" sz="1600" dirty="0">
              <a:solidFill>
                <a:srgbClr val="000000"/>
              </a:solidFill>
              <a:latin typeface="Poppins Thin" panose="00000300000000000000" pitchFamily="2" charset="0"/>
            </a:endParaRP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u="none" strike="noStrike" baseline="0" dirty="0">
                <a:solidFill>
                  <a:srgbClr val="000000"/>
                </a:solidFill>
                <a:latin typeface="Poppins" panose="00000500000000000000" pitchFamily="2" charset="0"/>
              </a:rPr>
              <a:t>Durata cuvântării. </a:t>
            </a:r>
          </a:p>
          <a:p>
            <a:pPr>
              <a:lnSpc>
                <a:spcPct val="150000"/>
              </a:lnSpc>
            </a:pPr>
            <a:r>
              <a:rPr lang="ro-RO" sz="1600" b="0" u="none" strike="noStrike" baseline="0" dirty="0">
                <a:solidFill>
                  <a:schemeClr val="accent2">
                    <a:lumMod val="50000"/>
                  </a:schemeClr>
                </a:solidFill>
                <a:latin typeface="Montserrat Thin" panose="00000300000000000000" pitchFamily="2" charset="0"/>
              </a:rPr>
              <a:t>◆</a:t>
            </a:r>
            <a:r>
              <a:rPr lang="ro-RO" sz="1600" b="0" u="none" strike="noStrike" baseline="0" dirty="0">
                <a:solidFill>
                  <a:srgbClr val="5F2C1D"/>
                </a:solidFill>
                <a:latin typeface="Montserrat Thin" panose="00000300000000000000" pitchFamily="2" charset="0"/>
              </a:rPr>
              <a:t> </a:t>
            </a:r>
            <a:r>
              <a:rPr lang="ro-RO" sz="1600" b="0" u="none" strike="noStrike" baseline="0" dirty="0">
                <a:solidFill>
                  <a:srgbClr val="000000"/>
                </a:solidFill>
                <a:latin typeface="Poppins" panose="00000500000000000000" pitchFamily="2" charset="0"/>
              </a:rPr>
              <a:t>Momente interactive. </a:t>
            </a:r>
            <a:endParaRPr lang="ro-RO" sz="1600" dirty="0"/>
          </a:p>
          <a:p>
            <a:pPr>
              <a:lnSpc>
                <a:spcPct val="150000"/>
              </a:lnSpc>
            </a:pPr>
            <a:r>
              <a:rPr lang="ro-RO" sz="1600" b="0" u="none" strike="noStrike" baseline="0" dirty="0">
                <a:solidFill>
                  <a:schemeClr val="accent2">
                    <a:lumMod val="50000"/>
                  </a:schemeClr>
                </a:solidFill>
                <a:latin typeface="Montserrat Thin" panose="00000300000000000000" pitchFamily="2" charset="0"/>
              </a:rPr>
              <a:t>◆</a:t>
            </a:r>
            <a:r>
              <a:rPr lang="ro-RO" sz="1600" b="0" u="none" strike="noStrike" baseline="0" dirty="0">
                <a:solidFill>
                  <a:srgbClr val="5F2C1D"/>
                </a:solidFill>
                <a:latin typeface="Montserrat Thin" panose="00000300000000000000" pitchFamily="2" charset="0"/>
              </a:rPr>
              <a:t> </a:t>
            </a:r>
            <a:r>
              <a:rPr lang="ro-RO" sz="1600" b="0" u="none" strike="noStrike" baseline="0" dirty="0">
                <a:solidFill>
                  <a:srgbClr val="000000"/>
                </a:solidFill>
                <a:latin typeface="Poppins" panose="00000500000000000000" pitchFamily="2" charset="0"/>
              </a:rPr>
              <a:t>Atenția față de vizitatori. </a:t>
            </a:r>
            <a:endParaRPr lang="ro-RO" sz="700" dirty="0"/>
          </a:p>
          <a:p>
            <a:pPr>
              <a:lnSpc>
                <a:spcPct val="150000"/>
              </a:lnSpc>
            </a:pPr>
            <a:r>
              <a:rPr lang="ro-RO" sz="1600" b="0" u="none" strike="noStrike" baseline="0" dirty="0">
                <a:solidFill>
                  <a:schemeClr val="accent2">
                    <a:lumMod val="50000"/>
                  </a:schemeClr>
                </a:solidFill>
                <a:latin typeface="Montserrat Thin" panose="00000300000000000000" pitchFamily="2" charset="0"/>
              </a:rPr>
              <a:t>◆</a:t>
            </a:r>
            <a:r>
              <a:rPr lang="ro-RO" sz="1600" b="0" u="none" strike="noStrike" baseline="0" dirty="0">
                <a:solidFill>
                  <a:srgbClr val="5F2C1D"/>
                </a:solidFill>
                <a:latin typeface="Montserrat Thin" panose="00000300000000000000" pitchFamily="2" charset="0"/>
              </a:rPr>
              <a:t> </a:t>
            </a:r>
            <a:r>
              <a:rPr lang="ro-RO" sz="1600" b="0" u="none" strike="noStrike" baseline="0" dirty="0">
                <a:solidFill>
                  <a:srgbClr val="000000"/>
                </a:solidFill>
                <a:latin typeface="Poppins" panose="00000500000000000000" pitchFamily="2" charset="0"/>
              </a:rPr>
              <a:t>Integrarea unor elemente media. </a:t>
            </a:r>
            <a:endParaRPr lang="ro-RO" sz="1600" dirty="0"/>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u="none" strike="noStrike" baseline="0" dirty="0">
                <a:solidFill>
                  <a:srgbClr val="000000"/>
                </a:solidFill>
                <a:latin typeface="Poppins" panose="00000500000000000000" pitchFamily="2" charset="0"/>
              </a:rPr>
              <a:t>Mai multă rugăciune. </a:t>
            </a:r>
            <a:endParaRPr lang="ro-RO" sz="1600" dirty="0">
              <a:solidFill>
                <a:srgbClr val="000000"/>
              </a:solidFill>
              <a:latin typeface="Poppins" panose="00000500000000000000" pitchFamily="2" charset="0"/>
            </a:endParaRP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u="none" strike="noStrike" baseline="0" dirty="0">
                <a:solidFill>
                  <a:srgbClr val="000000"/>
                </a:solidFill>
                <a:latin typeface="Poppins" panose="00000500000000000000" pitchFamily="2" charset="0"/>
              </a:rPr>
              <a:t>Mai multă instruire și închinare, mai puțină predicare.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u="none" strike="noStrike" baseline="0" dirty="0">
                <a:solidFill>
                  <a:srgbClr val="000000"/>
                </a:solidFill>
                <a:latin typeface="Poppins" panose="00000500000000000000" pitchFamily="2" charset="0"/>
              </a:rPr>
              <a:t>Transmisiunile live. </a:t>
            </a:r>
            <a:endParaRPr lang="ro-RO" sz="1600" dirty="0"/>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CB40564F-437D-A946-7214-B856BF036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08C3715A-1C06-2347-B442-3B9ED8813D29}"/>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2372647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4D516-0E81-E1A6-18CD-FC4F35F91CB4}"/>
            </a:ext>
          </a:extLst>
        </p:cNvPr>
        <p:cNvGrpSpPr/>
        <p:nvPr/>
      </p:nvGrpSpPr>
      <p:grpSpPr>
        <a:xfrm>
          <a:off x="0" y="0"/>
          <a:ext cx="0" cy="0"/>
          <a:chOff x="0" y="0"/>
          <a:chExt cx="0" cy="0"/>
        </a:xfrm>
      </p:grpSpPr>
      <p:pic>
        <p:nvPicPr>
          <p:cNvPr id="7" name="Imagine 6">
            <a:extLst>
              <a:ext uri="{FF2B5EF4-FFF2-40B4-BE49-F238E27FC236}">
                <a16:creationId xmlns:a16="http://schemas.microsoft.com/office/drawing/2014/main" id="{AA775FA6-9E72-CF79-1AF2-6A86119E4D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3162" y="3429000"/>
            <a:ext cx="7305675" cy="2418607"/>
          </a:xfrm>
          <a:prstGeom prst="rect">
            <a:avLst/>
          </a:prstGeom>
        </p:spPr>
      </p:pic>
      <p:sp>
        <p:nvSpPr>
          <p:cNvPr id="2" name="Titlu 1">
            <a:extLst>
              <a:ext uri="{FF2B5EF4-FFF2-40B4-BE49-F238E27FC236}">
                <a16:creationId xmlns:a16="http://schemas.microsoft.com/office/drawing/2014/main" id="{97B99F74-3628-A600-929F-2E25DE458274}"/>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Adunări </a:t>
            </a:r>
            <a:r>
              <a:rPr lang="ro-RO" sz="3200" b="1" i="1" u="none" strike="noStrike" baseline="0" dirty="0">
                <a:solidFill>
                  <a:srgbClr val="6589B2"/>
                </a:solidFill>
                <a:latin typeface="Poppins" panose="00000500000000000000" pitchFamily="2" charset="0"/>
              </a:rPr>
              <a:t>săptămânale </a:t>
            </a:r>
            <a:r>
              <a:rPr lang="ro-RO" sz="3200" b="1" i="0" u="none" strike="noStrike" baseline="0" dirty="0">
                <a:solidFill>
                  <a:srgbClr val="6589B2"/>
                </a:solidFill>
                <a:latin typeface="Poppins" panose="00000500000000000000" pitchFamily="2" charset="0"/>
              </a:rPr>
              <a:t>de rugăciune</a:t>
            </a:r>
            <a:endParaRPr lang="ro-RO" sz="3200" dirty="0"/>
          </a:p>
        </p:txBody>
      </p:sp>
      <p:sp>
        <p:nvSpPr>
          <p:cNvPr id="3" name="CasetăText 2">
            <a:extLst>
              <a:ext uri="{FF2B5EF4-FFF2-40B4-BE49-F238E27FC236}">
                <a16:creationId xmlns:a16="http://schemas.microsoft.com/office/drawing/2014/main" id="{9AE5F2FC-51A2-D92B-2E71-0CB0624CD9FF}"/>
              </a:ext>
            </a:extLst>
          </p:cNvPr>
          <p:cNvSpPr txBox="1"/>
          <p:nvPr/>
        </p:nvSpPr>
        <p:spPr>
          <a:xfrm>
            <a:off x="838200" y="1690688"/>
            <a:ext cx="10379044" cy="1534779"/>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„În general, predicile de la adunările din Sabat ar trebui să fie scurte. Celor care vor să-și exprime recunoștința și adorarea ar trebui să le fie oferită această ocazie.” </a:t>
            </a:r>
          </a:p>
          <a:p>
            <a:pPr>
              <a:lnSpc>
                <a:spcPct val="150000"/>
              </a:lnSpc>
            </a:pPr>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Mărturii pentru Biserică</a:t>
            </a:r>
            <a:r>
              <a:rPr lang="ro-RO" sz="1600" b="0" i="0" u="none" strike="noStrike" baseline="0" dirty="0">
                <a:solidFill>
                  <a:srgbClr val="000000"/>
                </a:solidFill>
                <a:latin typeface="Poppins Thin" panose="00000300000000000000" pitchFamily="2" charset="0"/>
              </a:rPr>
              <a:t>, ed. cit., vol. 6, p. 289 </a:t>
            </a:r>
          </a:p>
          <a:p>
            <a:pPr>
              <a:lnSpc>
                <a:spcPct val="150000"/>
              </a:lnSpc>
            </a:pPr>
            <a:endParaRPr lang="ro-RO" sz="1600" dirty="0">
              <a:solidFill>
                <a:srgbClr val="000000"/>
              </a:solidFill>
              <a:latin typeface="Poppins Thin" panose="00000300000000000000" pitchFamily="2" charset="0"/>
            </a:endParaRPr>
          </a:p>
        </p:txBody>
      </p:sp>
      <p:sp>
        <p:nvSpPr>
          <p:cNvPr id="5" name="CasetăText 4">
            <a:extLst>
              <a:ext uri="{FF2B5EF4-FFF2-40B4-BE49-F238E27FC236}">
                <a16:creationId xmlns:a16="http://schemas.microsoft.com/office/drawing/2014/main" id="{92E457E6-0522-B5C3-8A13-2797AF7CDBB0}"/>
              </a:ext>
            </a:extLst>
          </p:cNvPr>
          <p:cNvSpPr txBox="1"/>
          <p:nvPr/>
        </p:nvSpPr>
        <p:spPr>
          <a:xfrm>
            <a:off x="1898256" y="3921536"/>
            <a:ext cx="8395486" cy="1433534"/>
          </a:xfrm>
          <a:prstGeom prst="rect">
            <a:avLst/>
          </a:prstGeom>
          <a:noFill/>
        </p:spPr>
        <p:txBody>
          <a:bodyPr wrap="square" rtlCol="0">
            <a:spAutoFit/>
          </a:bodyPr>
          <a:lstStyle/>
          <a:p>
            <a:pPr algn="ctr">
              <a:lnSpc>
                <a:spcPct val="150000"/>
              </a:lnSpc>
            </a:pPr>
            <a:r>
              <a:rPr lang="ro-RO" sz="2000" b="0" i="0" u="none" strike="noStrike" baseline="0" dirty="0">
                <a:solidFill>
                  <a:schemeClr val="accent2">
                    <a:lumMod val="50000"/>
                  </a:schemeClr>
                </a:solidFill>
                <a:latin typeface="Poppins Medium" panose="00000600000000000000" pitchFamily="2" charset="0"/>
              </a:rPr>
              <a:t>Pentru aprofundarea scenelor de închinare </a:t>
            </a:r>
          </a:p>
          <a:p>
            <a:pPr algn="ctr">
              <a:lnSpc>
                <a:spcPct val="150000"/>
              </a:lnSpc>
            </a:pPr>
            <a:r>
              <a:rPr lang="ro-RO" sz="2000" b="0" i="0" u="none" strike="noStrike" baseline="0" dirty="0">
                <a:solidFill>
                  <a:schemeClr val="accent2">
                    <a:lumMod val="50000"/>
                  </a:schemeClr>
                </a:solidFill>
                <a:latin typeface="Poppins Medium" panose="00000600000000000000" pitchFamily="2" charset="0"/>
              </a:rPr>
              <a:t>văzute în vedenie de apostolul Ioan, studiați </a:t>
            </a:r>
          </a:p>
          <a:p>
            <a:pPr algn="ctr">
              <a:lnSpc>
                <a:spcPct val="150000"/>
              </a:lnSpc>
            </a:pPr>
            <a:r>
              <a:rPr lang="ro-RO" sz="2000" b="0" i="0" u="none" strike="noStrike" baseline="0" dirty="0">
                <a:solidFill>
                  <a:schemeClr val="accent2">
                    <a:lumMod val="50000"/>
                  </a:schemeClr>
                </a:solidFill>
                <a:latin typeface="Poppins Medium" panose="00000600000000000000" pitchFamily="2" charset="0"/>
              </a:rPr>
              <a:t>Apocalipsa 4:8-11; 5:8-14; 11:1, 15-19; 14:7, 12; 19:1-8!</a:t>
            </a:r>
            <a:endParaRPr lang="ro-RO" sz="500" dirty="0">
              <a:solidFill>
                <a:schemeClr val="accent2">
                  <a:lumMod val="50000"/>
                </a:schemeClr>
              </a:solidFill>
            </a:endParaRPr>
          </a:p>
        </p:txBody>
      </p:sp>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D832EADA-58E0-20BE-9D01-5555C4C226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2207013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F6320-BA1E-307A-BF32-E85492377877}"/>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BF987FD2-97EA-B08D-4338-6DA9DC6DF72C}"/>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DC3B22CD-568D-398E-AD85-338CECC3FE6D}"/>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37933FBB-D095-9E49-1AC0-E0A4989FE68A}"/>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1348093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8EEFC-85DF-A1E0-B41C-4696CAE21426}"/>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FCA55759-E381-D118-858D-5E7B37985F32}"/>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Închinarea adventistă în familie</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5E9EEFCE-6069-016C-658C-193ACA83369D}"/>
              </a:ext>
            </a:extLst>
          </p:cNvPr>
          <p:cNvSpPr txBox="1"/>
          <p:nvPr/>
        </p:nvSpPr>
        <p:spPr>
          <a:xfrm>
            <a:off x="838200" y="1690688"/>
            <a:ext cx="10115550" cy="3750642"/>
          </a:xfrm>
          <a:prstGeom prst="rect">
            <a:avLst/>
          </a:prstGeom>
          <a:noFill/>
        </p:spPr>
        <p:txBody>
          <a:bodyPr wrap="square" rtlCol="0">
            <a:spAutoFit/>
          </a:bodyPr>
          <a:lstStyle/>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dirty="0">
                <a:solidFill>
                  <a:srgbClr val="5F2C1D"/>
                </a:solidFill>
                <a:latin typeface="Montserrat Thin" panose="00000300000000000000" pitchFamily="2" charset="0"/>
              </a:rPr>
              <a:t>  </a:t>
            </a:r>
            <a:r>
              <a:rPr lang="ro-RO" sz="1600" dirty="0">
                <a:solidFill>
                  <a:srgbClr val="000000"/>
                </a:solidFill>
                <a:latin typeface="Poppins" panose="00000500000000000000" pitchFamily="2" charset="0"/>
              </a:rPr>
              <a:t>Î</a:t>
            </a:r>
            <a:r>
              <a:rPr lang="ro-RO" sz="1600" b="0" i="0" u="none" strike="noStrike" baseline="0" dirty="0">
                <a:solidFill>
                  <a:srgbClr val="000000"/>
                </a:solidFill>
                <a:latin typeface="Poppins" panose="00000500000000000000" pitchFamily="2" charset="0"/>
              </a:rPr>
              <a:t>n primele trei secole creștinii nu se închinau în biserici din cauza persecuțiilor; adunările religioase din cămin au un potențial extraordinar;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dirty="0">
                <a:solidFill>
                  <a:srgbClr val="5F2C1D"/>
                </a:solidFill>
                <a:latin typeface="Montserrat Thin" panose="00000300000000000000" pitchFamily="2" charset="0"/>
              </a:rPr>
              <a:t>  </a:t>
            </a:r>
            <a:r>
              <a:rPr lang="ro-RO" sz="1600" dirty="0">
                <a:solidFill>
                  <a:srgbClr val="000000"/>
                </a:solidFill>
                <a:latin typeface="Poppins" panose="00000500000000000000" pitchFamily="2" charset="0"/>
              </a:rPr>
              <a:t>Î</a:t>
            </a:r>
            <a:r>
              <a:rPr lang="ro-RO" sz="1600" b="0" i="0" u="none" strike="noStrike" baseline="0" dirty="0">
                <a:solidFill>
                  <a:srgbClr val="000000"/>
                </a:solidFill>
                <a:latin typeface="Poppins" panose="00000500000000000000" pitchFamily="2" charset="0"/>
              </a:rPr>
              <a:t>n istoria Vechiului Testament patriarhii și urmașii lui Avraam nu au avut sinagogi sau templu; </a:t>
            </a:r>
          </a:p>
          <a:p>
            <a:pPr>
              <a:lnSpc>
                <a:spcPct val="150000"/>
              </a:lnSpc>
            </a:pPr>
            <a:r>
              <a:rPr lang="ro-RO" sz="1600" b="0" i="0" u="none" strike="noStrike" baseline="0" dirty="0">
                <a:solidFill>
                  <a:srgbClr val="000000"/>
                </a:solidFill>
                <a:latin typeface="Poppins" panose="00000500000000000000" pitchFamily="2" charset="0"/>
              </a:rPr>
              <a:t>„Eu n-am locuit într-o Casă din ziua când l-am scos pe Israel din Egipt până în ziua de azi, ci am mers din cort în cort și din locaș în locaș. Pretutindeni pe unde am mers cu tot Israelul, am spus Eu o vorbă vreunuia […]: «Pentru ce nu-Mi zidiți o Casă de cedru?»” (1 Cronici 17:5-6).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dirty="0">
                <a:solidFill>
                  <a:srgbClr val="000000"/>
                </a:solidFill>
                <a:latin typeface="Poppins" panose="00000500000000000000" pitchFamily="2" charset="0"/>
              </a:rPr>
              <a:t>R</a:t>
            </a:r>
            <a:r>
              <a:rPr lang="ro-RO" sz="1600" b="0" i="0" u="none" strike="noStrike" baseline="0" dirty="0">
                <a:solidFill>
                  <a:srgbClr val="000000"/>
                </a:solidFill>
                <a:latin typeface="Poppins" panose="00000500000000000000" pitchFamily="2" charset="0"/>
              </a:rPr>
              <a:t>eligia practicată în cămin și în grupe mici</a:t>
            </a:r>
            <a:r>
              <a:rPr lang="ro-RO" sz="1600" dirty="0">
                <a:solidFill>
                  <a:srgbClr val="000000"/>
                </a:solidFill>
                <a:latin typeface="Poppins" panose="00000500000000000000" pitchFamily="2" charset="0"/>
              </a:rPr>
              <a:t>;</a:t>
            </a: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dirty="0">
                <a:solidFill>
                  <a:srgbClr val="000000"/>
                </a:solidFill>
                <a:latin typeface="Poppins" panose="00000500000000000000" pitchFamily="2" charset="0"/>
              </a:rPr>
              <a:t>Î</a:t>
            </a:r>
            <a:r>
              <a:rPr lang="ro-RO" sz="1600" b="0" i="0" u="none" strike="noStrike" baseline="0" dirty="0">
                <a:solidFill>
                  <a:srgbClr val="000000"/>
                </a:solidFill>
                <a:latin typeface="Poppins" panose="00000500000000000000" pitchFamily="2" charset="0"/>
              </a:rPr>
              <a:t>ntâlnirile de Sabat la primii adventiști erau adunări sociale, neprogramate, pline de mărturii (fratele </a:t>
            </a:r>
            <a:r>
              <a:rPr lang="ro-RO" sz="1600" b="0" i="0" u="none" strike="noStrike" baseline="0" dirty="0" err="1">
                <a:solidFill>
                  <a:srgbClr val="000000"/>
                </a:solidFill>
                <a:latin typeface="Poppins" panose="00000500000000000000" pitchFamily="2" charset="0"/>
              </a:rPr>
              <a:t>Loughborougha</a:t>
            </a:r>
            <a:r>
              <a:rPr lang="ro-RO" sz="1600" b="0" i="0" u="none" strike="noStrike" baseline="0" dirty="0">
                <a:solidFill>
                  <a:srgbClr val="000000"/>
                </a:solidFill>
                <a:latin typeface="Poppins" panose="00000500000000000000" pitchFamily="2" charset="0"/>
              </a:rPr>
              <a:t> raportat 117 mărturii în 53 de minute) și care nu depindeau de o predică sau de un pastor.</a:t>
            </a:r>
            <a:endParaRPr lang="ro-RO" sz="1000" dirty="0"/>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669284C6-8FFA-0030-1595-0DFD242BD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EA984840-FAE3-2937-946E-E0E001CB79D0}"/>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1468192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8D9DF-6F87-8602-42EE-7D5CCB8471DB}"/>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44679FF9-97A2-D345-BCD7-E9F62A76FE57}"/>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Citește resurse online</a:t>
            </a:r>
            <a:endParaRPr lang="ro-RO" sz="4000" dirty="0"/>
          </a:p>
        </p:txBody>
      </p:sp>
      <p:sp>
        <p:nvSpPr>
          <p:cNvPr id="3" name="Substituent conținut 2">
            <a:extLst>
              <a:ext uri="{FF2B5EF4-FFF2-40B4-BE49-F238E27FC236}">
                <a16:creationId xmlns:a16="http://schemas.microsoft.com/office/drawing/2014/main" id="{BCF94133-AA9C-34C2-8D2D-2B52C1900D4B}"/>
              </a:ext>
            </a:extLst>
          </p:cNvPr>
          <p:cNvSpPr>
            <a:spLocks noGrp="1"/>
          </p:cNvSpPr>
          <p:nvPr>
            <p:ph idx="1"/>
          </p:nvPr>
        </p:nvSpPr>
        <p:spPr>
          <a:xfrm>
            <a:off x="838200" y="1348966"/>
            <a:ext cx="10515600" cy="5051834"/>
          </a:xfrm>
        </p:spPr>
        <p:txBody>
          <a:bodyPr>
            <a:normAutofit/>
          </a:bodyPr>
          <a:lstStyle/>
          <a:p>
            <a:pPr>
              <a:lnSpc>
                <a:spcPct val="110000"/>
              </a:lnSpc>
            </a:pPr>
            <a:r>
              <a:rPr lang="ro-RO" sz="1600" dirty="0">
                <a:latin typeface="Poppins" panose="00000500000000000000" pitchFamily="2" charset="0"/>
                <a:cs typeface="Poppins" panose="00000500000000000000" pitchFamily="2" charset="0"/>
              </a:rPr>
              <a:t>Sfințirea Sabatului, lucrare sub îngrijirea Uniunii Adventiste: </a:t>
            </a:r>
            <a:r>
              <a:rPr lang="ro-RO" sz="1600" dirty="0">
                <a:latin typeface="Poppins" panose="00000500000000000000" pitchFamily="2" charset="0"/>
                <a:cs typeface="Poppins" panose="00000500000000000000" pitchFamily="2" charset="0"/>
                <a:hlinkClick r:id="rId2"/>
              </a:rPr>
              <a:t>https://adventist.ro/wp-content/uploads/2025/02/Sfintirea-Sabatului.pdf</a:t>
            </a:r>
            <a:endParaRPr lang="ro-RO" sz="1600" dirty="0">
              <a:latin typeface="Poppins" panose="00000500000000000000" pitchFamily="2" charset="0"/>
              <a:cs typeface="Poppins" panose="00000500000000000000" pitchFamily="2" charset="0"/>
            </a:endParaRPr>
          </a:p>
          <a:p>
            <a:pPr>
              <a:lnSpc>
                <a:spcPct val="110000"/>
              </a:lnSpc>
            </a:pPr>
            <a:r>
              <a:rPr lang="ro-RO" sz="1600" dirty="0">
                <a:latin typeface="Poppins" panose="00000500000000000000" pitchFamily="2" charset="0"/>
                <a:cs typeface="Poppins" panose="00000500000000000000" pitchFamily="2" charset="0"/>
              </a:rPr>
              <a:t>Manualul Bisericii, ed. 2022: </a:t>
            </a:r>
            <a:r>
              <a:rPr lang="ro-RO" sz="1600" dirty="0">
                <a:latin typeface="Poppins" panose="00000500000000000000" pitchFamily="2" charset="0"/>
                <a:cs typeface="Poppins" panose="00000500000000000000" pitchFamily="2" charset="0"/>
                <a:hlinkClick r:id="rId3"/>
              </a:rPr>
              <a:t>https://adventist.ro/wp-content/uploads/2023/07/Manualul-Bisericii_2022.pdf</a:t>
            </a:r>
            <a:endParaRPr lang="ro-RO" sz="1600" dirty="0">
              <a:latin typeface="Poppins" panose="00000500000000000000" pitchFamily="2" charset="0"/>
              <a:cs typeface="Poppins" panose="00000500000000000000" pitchFamily="2" charset="0"/>
            </a:endParaRPr>
          </a:p>
          <a:p>
            <a:pPr>
              <a:lnSpc>
                <a:spcPct val="110000"/>
              </a:lnSpc>
            </a:pPr>
            <a:r>
              <a:rPr lang="ro-RO" sz="1600" dirty="0">
                <a:latin typeface="Poppins" panose="00000500000000000000" pitchFamily="2" charset="0"/>
                <a:cs typeface="Poppins" panose="00000500000000000000" pitchFamily="2" charset="0"/>
              </a:rPr>
              <a:t>Mărturii despre Sabat, de Ellen White: </a:t>
            </a:r>
            <a:r>
              <a:rPr lang="ro-RO" sz="1600" dirty="0">
                <a:latin typeface="Poppins" panose="00000500000000000000" pitchFamily="2" charset="0"/>
                <a:cs typeface="Poppins" panose="00000500000000000000" pitchFamily="2" charset="0"/>
                <a:hlinkClick r:id="rId4"/>
              </a:rPr>
              <a:t>https://adventist.ro/wp-content/uploads/2025/02/Marturii-despre-sabat.pdf</a:t>
            </a:r>
            <a:r>
              <a:rPr lang="ro-RO" sz="1600" dirty="0">
                <a:latin typeface="Poppins" panose="00000500000000000000" pitchFamily="2" charset="0"/>
                <a:cs typeface="Poppins" panose="00000500000000000000" pitchFamily="2" charset="0"/>
              </a:rPr>
              <a:t> </a:t>
            </a:r>
          </a:p>
          <a:p>
            <a:pPr>
              <a:lnSpc>
                <a:spcPct val="110000"/>
              </a:lnSpc>
            </a:pPr>
            <a:r>
              <a:rPr lang="ro-RO" sz="1600" dirty="0">
                <a:latin typeface="Poppins" panose="00000500000000000000" pitchFamily="2" charset="0"/>
                <a:cs typeface="Poppins" panose="00000500000000000000" pitchFamily="2" charset="0"/>
              </a:rPr>
              <a:t>Îndrumar pentru servicii divine: </a:t>
            </a:r>
            <a:r>
              <a:rPr lang="ro-RO" sz="1600" dirty="0">
                <a:latin typeface="Poppins" panose="00000500000000000000" pitchFamily="2" charset="0"/>
                <a:cs typeface="Poppins" panose="00000500000000000000" pitchFamily="2" charset="0"/>
                <a:hlinkClick r:id="rId5"/>
              </a:rPr>
              <a:t>https://adventist.ro/5606/servicii-divine-de-inchinare-in-biserica-adventista/</a:t>
            </a:r>
            <a:r>
              <a:rPr lang="ro-RO" sz="1600" dirty="0">
                <a:latin typeface="Poppins" panose="00000500000000000000" pitchFamily="2" charset="0"/>
                <a:cs typeface="Poppins" panose="00000500000000000000" pitchFamily="2" charset="0"/>
              </a:rPr>
              <a:t> </a:t>
            </a:r>
          </a:p>
        </p:txBody>
      </p:sp>
      <p:pic>
        <p:nvPicPr>
          <p:cNvPr id="6" name="Imagine 5" descr="O imagine care conține schiță, desen, tablou, artă&#10;&#10;Descriere generată automat">
            <a:extLst>
              <a:ext uri="{FF2B5EF4-FFF2-40B4-BE49-F238E27FC236}">
                <a16:creationId xmlns:a16="http://schemas.microsoft.com/office/drawing/2014/main" id="{861BC2FB-3198-67AE-43D4-A22BD03D04F0}"/>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1013553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41FA4-18F5-59F2-1E6F-6EFA15B6C37A}"/>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183C085E-66AF-C138-0FF7-83B27DDCCEE3}"/>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Închinarea adventistă în familie</a:t>
            </a:r>
            <a:endParaRPr lang="ro-RO" sz="6600" dirty="0">
              <a:solidFill>
                <a:srgbClr val="6589B2"/>
              </a:solidFill>
            </a:endParaRPr>
          </a:p>
        </p:txBody>
      </p:sp>
      <p:sp>
        <p:nvSpPr>
          <p:cNvPr id="3" name="CasetăText 2">
            <a:extLst>
              <a:ext uri="{FF2B5EF4-FFF2-40B4-BE49-F238E27FC236}">
                <a16:creationId xmlns:a16="http://schemas.microsoft.com/office/drawing/2014/main" id="{5D15E086-B8C0-ACCC-A964-D9366C64AC14}"/>
              </a:ext>
            </a:extLst>
          </p:cNvPr>
          <p:cNvSpPr txBox="1"/>
          <p:nvPr/>
        </p:nvSpPr>
        <p:spPr>
          <a:xfrm>
            <a:off x="838200" y="1690688"/>
            <a:ext cx="10379044" cy="3381310"/>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„Ceasurile de închinare de dimineață și de seară ar trebui să fie cele mai plăcute și mai folositoare din întreaga zi. […] Momentele de închinare să fie scurte, pline de viață, potrivite acelei ocazii și variate din când în când. Toți să se unească în lectura Bibliei, să învețe și să repete adesea legea lui Dumnezeu. Interesul copiilor va crește dacă li se va permite, când și când, să aleagă ei pasajul care va fi citit. […] Cei mici pot și este indicat să ia parte la rugăciune și la cântare, chiar dacă aceasta nu înseamnă decât o strofă. […] Iar părinții ar trebui să-și facă zilnic timp pentru a studia Biblia cu copiii lor. Pentru a face acest lucru, va fi nevoie, fără îndoială, de efort, planificare și ceva sacrificii; străduința însă va fi răsplătită din belșug.” </a:t>
            </a:r>
          </a:p>
          <a:p>
            <a:pPr>
              <a:lnSpc>
                <a:spcPct val="150000"/>
              </a:lnSpc>
            </a:pPr>
            <a:r>
              <a:rPr lang="en-US" sz="1600" b="0" i="0" u="none" strike="noStrike" baseline="0" dirty="0">
                <a:solidFill>
                  <a:srgbClr val="000000"/>
                </a:solidFill>
                <a:latin typeface="Poppins Thin" panose="00000300000000000000" pitchFamily="2" charset="0"/>
              </a:rPr>
              <a:t>Ellen G. White, </a:t>
            </a:r>
            <a:r>
              <a:rPr lang="en-US" sz="1600" b="0" i="1" u="none" strike="noStrike" baseline="0" dirty="0" err="1">
                <a:solidFill>
                  <a:srgbClr val="000000"/>
                </a:solidFill>
                <a:latin typeface="Poppins Thin" panose="00000300000000000000" pitchFamily="2" charset="0"/>
              </a:rPr>
              <a:t>Educație</a:t>
            </a:r>
            <a:r>
              <a:rPr lang="en-US" sz="1600" b="0" i="0" u="none" strike="noStrike" baseline="0" dirty="0">
                <a:solidFill>
                  <a:srgbClr val="000000"/>
                </a:solidFill>
                <a:latin typeface="Poppins Thin" panose="00000300000000000000" pitchFamily="2" charset="0"/>
              </a:rPr>
              <a:t>, ed. 2022, p. 158</a:t>
            </a:r>
            <a:endParaRPr lang="ro-RO" sz="700" dirty="0"/>
          </a:p>
        </p:txBody>
      </p:sp>
      <p:pic>
        <p:nvPicPr>
          <p:cNvPr id="9" name="Substituent conținut 8" descr="O imagine care conține Grafică&#10;&#10;Descriere generată automat">
            <a:extLst>
              <a:ext uri="{FF2B5EF4-FFF2-40B4-BE49-F238E27FC236}">
                <a16:creationId xmlns:a16="http://schemas.microsoft.com/office/drawing/2014/main" id="{1CBDA59D-BAE7-A0E4-4F91-CE75EBF4BEBD}"/>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66081F5D-A53F-CEB2-F039-E83473552D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15527336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96F77-D229-79FE-BB53-7BB62FAEB957}"/>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322D783B-20D2-F826-2F3F-4B59BD41A94A}"/>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Închinarea adventistă în familie</a:t>
            </a:r>
            <a:endParaRPr lang="ro-RO" sz="6600" dirty="0">
              <a:solidFill>
                <a:srgbClr val="6589B2"/>
              </a:solidFill>
            </a:endParaRPr>
          </a:p>
        </p:txBody>
      </p:sp>
      <p:sp>
        <p:nvSpPr>
          <p:cNvPr id="3" name="CasetăText 2">
            <a:extLst>
              <a:ext uri="{FF2B5EF4-FFF2-40B4-BE49-F238E27FC236}">
                <a16:creationId xmlns:a16="http://schemas.microsoft.com/office/drawing/2014/main" id="{7DE53E89-D03E-4DBA-56D6-A1503B50EBA4}"/>
              </a:ext>
            </a:extLst>
          </p:cNvPr>
          <p:cNvSpPr txBox="1"/>
          <p:nvPr/>
        </p:nvSpPr>
        <p:spPr>
          <a:xfrm>
            <a:off x="838200" y="1690688"/>
            <a:ext cx="10379044" cy="4119974"/>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„În anii trecuți, soțul meu și cu mine am făcut din această dumbravă sanctuarul nostru. Înconjurați de acești munți, adesea am îngenuncheat împreună în rugăciuni și cereri stăruitoare. Pretutindeni în jurul meu, se găseau astfel de locuri marcate de acele ceasuri sfinte. Când le priveam, îmi puteam aminti multe situații în care am primit răspunsuri directe și remarcabile la rugăciune.” </a:t>
            </a:r>
          </a:p>
          <a:p>
            <a:pPr>
              <a:lnSpc>
                <a:spcPct val="150000"/>
              </a:lnSpc>
            </a:pPr>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Schițe din viața mea, </a:t>
            </a:r>
            <a:r>
              <a:rPr lang="ro-RO" sz="1600" b="0" i="0" u="none" strike="noStrike" baseline="0" dirty="0">
                <a:solidFill>
                  <a:srgbClr val="000000"/>
                </a:solidFill>
                <a:latin typeface="Poppins Thin" panose="00000300000000000000" pitchFamily="2" charset="0"/>
              </a:rPr>
              <a:t>ed. 2004, p. 241 </a:t>
            </a:r>
          </a:p>
          <a:p>
            <a:pPr>
              <a:lnSpc>
                <a:spcPct val="150000"/>
              </a:lnSpc>
            </a:pPr>
            <a:endParaRPr lang="ro-RO" sz="1600" b="0" i="0" u="none" strike="noStrike" baseline="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„Casa este sanctuarul familiei, iar cămăruța sau dumbrava, locul cel mai retras și mai liniștit pentru închinarea individuală, dar biserica este sanctuarul pentru comunitatea credincioșilor. Trebuie să existe reguli în ceea ce privește timpul, locul și modul de închinare. Nimic sfânt, niciun lucru care are legătură cu închinarea la Dumnezeu, nu trebuie să fie tratat cu neglijență sau cu indiferență.” </a:t>
            </a:r>
          </a:p>
          <a:p>
            <a:pPr>
              <a:lnSpc>
                <a:spcPct val="150000"/>
              </a:lnSpc>
            </a:pPr>
            <a:r>
              <a:rPr lang="ro-RO" sz="1600" b="0" i="0" u="none" strike="noStrike" baseline="0" dirty="0">
                <a:solidFill>
                  <a:srgbClr val="000000"/>
                </a:solidFill>
                <a:latin typeface="Poppins Thin" panose="00000300000000000000" pitchFamily="2" charset="0"/>
              </a:rPr>
              <a:t>Ellen White, </a:t>
            </a:r>
            <a:r>
              <a:rPr lang="ro-RO" sz="1600" b="0" i="1" u="none" strike="noStrike" baseline="0" dirty="0">
                <a:solidFill>
                  <a:srgbClr val="000000"/>
                </a:solidFill>
                <a:latin typeface="Poppins Thin" panose="00000300000000000000" pitchFamily="2" charset="0"/>
              </a:rPr>
              <a:t>Mărturii pentru Biserică</a:t>
            </a:r>
            <a:r>
              <a:rPr lang="ro-RO" sz="1600" b="0" i="0" u="none" strike="noStrike" baseline="0" dirty="0">
                <a:solidFill>
                  <a:srgbClr val="000000"/>
                </a:solidFill>
                <a:latin typeface="Poppins Thin" panose="00000300000000000000" pitchFamily="2" charset="0"/>
              </a:rPr>
              <a:t>, ed. cit., vol. 5, p. 491</a:t>
            </a:r>
            <a:endParaRPr lang="ro-RO" sz="600" dirty="0"/>
          </a:p>
        </p:txBody>
      </p:sp>
      <p:pic>
        <p:nvPicPr>
          <p:cNvPr id="9" name="Substituent conținut 8" descr="O imagine care conține Grafică&#10;&#10;Descriere generată automat">
            <a:extLst>
              <a:ext uri="{FF2B5EF4-FFF2-40B4-BE49-F238E27FC236}">
                <a16:creationId xmlns:a16="http://schemas.microsoft.com/office/drawing/2014/main" id="{5797EFB9-A823-93F4-051C-FE00ED16FF56}"/>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00A0B00A-F3C6-3D24-0595-E3002C7E5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530295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3617A-7922-0626-498E-1523CF476EE8}"/>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0DF1AA4D-2611-2024-3268-75F6282DD82E}"/>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Închinarea adventistă în familie</a:t>
            </a:r>
            <a:endParaRPr lang="ro-RO" sz="6600" dirty="0">
              <a:solidFill>
                <a:srgbClr val="6589B2"/>
              </a:solidFill>
            </a:endParaRPr>
          </a:p>
        </p:txBody>
      </p:sp>
      <p:sp>
        <p:nvSpPr>
          <p:cNvPr id="3" name="CasetăText 2">
            <a:extLst>
              <a:ext uri="{FF2B5EF4-FFF2-40B4-BE49-F238E27FC236}">
                <a16:creationId xmlns:a16="http://schemas.microsoft.com/office/drawing/2014/main" id="{C70E00C0-E83F-F1DF-A909-AA99D2ADD698}"/>
              </a:ext>
            </a:extLst>
          </p:cNvPr>
          <p:cNvSpPr txBox="1"/>
          <p:nvPr/>
        </p:nvSpPr>
        <p:spPr>
          <a:xfrm>
            <a:off x="838200" y="1690688"/>
            <a:ext cx="10379044" cy="1534651"/>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Familiilor sau membrilor care nu ajung la biserică vineri seara sau sâmbătă după-amiaza le aducem aminte „să nu </a:t>
            </a:r>
            <a:r>
              <a:rPr lang="ro-RO" sz="1600" b="0" i="0" u="none" strike="noStrike" baseline="0" dirty="0" err="1">
                <a:solidFill>
                  <a:srgbClr val="000000"/>
                </a:solidFill>
                <a:latin typeface="Poppins" panose="00000500000000000000" pitchFamily="2" charset="0"/>
              </a:rPr>
              <a:t>părăs</a:t>
            </a:r>
            <a:r>
              <a:rPr lang="ro-RO" sz="1600" b="0" i="0" u="none" strike="noStrike" baseline="0" dirty="0">
                <a:solidFill>
                  <a:srgbClr val="000000"/>
                </a:solidFill>
                <a:latin typeface="Poppins" panose="00000500000000000000" pitchFamily="2" charset="0"/>
              </a:rPr>
              <a:t>[</a:t>
            </a:r>
            <a:r>
              <a:rPr lang="ro-RO" sz="1600" b="0" i="0" u="none" strike="noStrike" baseline="0" dirty="0" err="1">
                <a:solidFill>
                  <a:srgbClr val="000000"/>
                </a:solidFill>
                <a:latin typeface="Poppins" panose="00000500000000000000" pitchFamily="2" charset="0"/>
              </a:rPr>
              <a:t>ească</a:t>
            </a:r>
            <a:r>
              <a:rPr lang="ro-RO" sz="1600" b="0" i="0" u="none" strike="noStrike" baseline="0" dirty="0">
                <a:solidFill>
                  <a:srgbClr val="000000"/>
                </a:solidFill>
                <a:latin typeface="Poppins" panose="00000500000000000000" pitchFamily="2" charset="0"/>
              </a:rPr>
              <a:t>] adunarea noastră, cum au unii obicei” (Evrei 10:25) și să revină în comunitate. Iar atunci când deschid și închid Sabatul acasă, le recomandăm activități alternative de cămin și atitudini misionare pentru a păstra sfințenia zilei de odihnă.</a:t>
            </a:r>
            <a:endParaRPr lang="ro-RO" sz="500" dirty="0"/>
          </a:p>
        </p:txBody>
      </p:sp>
      <p:pic>
        <p:nvPicPr>
          <p:cNvPr id="9" name="Substituent conținut 8" descr="O imagine care conține Grafică&#10;&#10;Descriere generată automat">
            <a:extLst>
              <a:ext uri="{FF2B5EF4-FFF2-40B4-BE49-F238E27FC236}">
                <a16:creationId xmlns:a16="http://schemas.microsoft.com/office/drawing/2014/main" id="{43C9E032-2FD0-FF8F-DF60-3820685B8C7E}"/>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D184E9EF-1800-0F80-623B-06837C6BC1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1265307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3816A-9F93-CF62-2B1C-AD1F2EDFB2B1}"/>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4E425276-B40B-DE72-5DE8-2C0136EE5845}"/>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Închinarea adventistă în familie </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2966A836-6141-EC67-F00D-CBEE6A087737}"/>
              </a:ext>
            </a:extLst>
          </p:cNvPr>
          <p:cNvSpPr txBox="1"/>
          <p:nvPr/>
        </p:nvSpPr>
        <p:spPr>
          <a:xfrm>
            <a:off x="838200" y="1690688"/>
            <a:ext cx="10115550" cy="3750642"/>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Sugestii: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închinare cu membrii familiei, prin lectură la rând din Biblie, Spiritul Profetic sau o </a:t>
            </a:r>
          </a:p>
          <a:p>
            <a:pPr>
              <a:lnSpc>
                <a:spcPct val="150000"/>
              </a:lnSpc>
            </a:pPr>
            <a:r>
              <a:rPr lang="ro-RO" sz="1600" b="0" i="0" u="none" strike="noStrike" baseline="0" dirty="0">
                <a:solidFill>
                  <a:srgbClr val="000000"/>
                </a:solidFill>
                <a:latin typeface="Poppins" panose="00000500000000000000" pitchFamily="2" charset="0"/>
              </a:rPr>
              <a:t>carte </a:t>
            </a:r>
            <a:r>
              <a:rPr lang="ro-RO" sz="1600" b="0" i="0" u="none" strike="noStrike" baseline="0" dirty="0" err="1">
                <a:solidFill>
                  <a:srgbClr val="000000"/>
                </a:solidFill>
                <a:latin typeface="Poppins" panose="00000500000000000000" pitchFamily="2" charset="0"/>
              </a:rPr>
              <a:t>devoțională</a:t>
            </a:r>
            <a:r>
              <a:rPr lang="ro-RO" sz="1600" b="0" i="0" u="none" strike="noStrike" baseline="0" dirty="0">
                <a:solidFill>
                  <a:srgbClr val="000000"/>
                </a:solidFill>
                <a:latin typeface="Poppins" panose="00000500000000000000" pitchFamily="2" charset="0"/>
              </a:rPr>
              <a:t>, scurte explicații, mărturii și rugăciuni;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formarea unui obicei pentru întâmpinarea Sabatului alături de membrii familiei </a:t>
            </a:r>
          </a:p>
          <a:p>
            <a:pPr>
              <a:lnSpc>
                <a:spcPct val="150000"/>
              </a:lnSpc>
            </a:pPr>
            <a:r>
              <a:rPr lang="ro-RO" sz="1600" b="0" i="0" u="none" strike="noStrike" baseline="0" dirty="0">
                <a:solidFill>
                  <a:srgbClr val="000000"/>
                </a:solidFill>
                <a:latin typeface="Poppins" panose="00000500000000000000" pitchFamily="2" charset="0"/>
              </a:rPr>
              <a:t>și pregătirea din timp a acestui moment (de exemplu: o mâncare specială, un cadru </a:t>
            </a:r>
          </a:p>
          <a:p>
            <a:pPr>
              <a:lnSpc>
                <a:spcPct val="150000"/>
              </a:lnSpc>
            </a:pPr>
            <a:r>
              <a:rPr lang="ro-RO" sz="1600" b="0" i="0" u="none" strike="noStrike" baseline="0" dirty="0">
                <a:solidFill>
                  <a:srgbClr val="000000"/>
                </a:solidFill>
                <a:latin typeface="Poppins" panose="00000500000000000000" pitchFamily="2" charset="0"/>
              </a:rPr>
              <a:t>deosebit, program de închinare prin imnuri, citirea unui pasaj biblic și rugăciune);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invitarea unor prieteni sau cunoscuți neadventiști pentru masa și rugăciunea de </a:t>
            </a:r>
          </a:p>
          <a:p>
            <a:pPr>
              <a:lnSpc>
                <a:spcPct val="150000"/>
              </a:lnSpc>
            </a:pPr>
            <a:r>
              <a:rPr lang="ro-RO" sz="1600" b="0" i="0" u="none" strike="noStrike" baseline="0" dirty="0">
                <a:solidFill>
                  <a:srgbClr val="000000"/>
                </a:solidFill>
                <a:latin typeface="Poppins" panose="00000500000000000000" pitchFamily="2" charset="0"/>
              </a:rPr>
              <a:t>la deschiderea Sabatului, ocazie cu care se citește textul pentru deschiderea zilei </a:t>
            </a:r>
          </a:p>
          <a:p>
            <a:pPr>
              <a:lnSpc>
                <a:spcPct val="150000"/>
              </a:lnSpc>
            </a:pPr>
            <a:r>
              <a:rPr lang="pt-BR" sz="1600" b="0" i="0" u="none" strike="noStrike" baseline="0" dirty="0">
                <a:solidFill>
                  <a:srgbClr val="000000"/>
                </a:solidFill>
                <a:latin typeface="Poppins" panose="00000500000000000000" pitchFamily="2" charset="0"/>
              </a:rPr>
              <a:t>sfinte și se cântă împreună;</a:t>
            </a:r>
            <a:endParaRPr lang="ro-RO" sz="900" dirty="0"/>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A47E4103-9552-4F1F-8E1D-7AB8D5E71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74027305-C032-42F6-2CC2-8FD9EAD7F291}"/>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4426199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7DC62-29D8-3494-35B2-DC9A73A876C8}"/>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FEC97DBF-FDB2-8B2E-AB7B-E8ECF04ADAE8}"/>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Închinarea adventistă în familie</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029F54E7-6A3A-8712-37A1-03DF3802B355}"/>
              </a:ext>
            </a:extLst>
          </p:cNvPr>
          <p:cNvSpPr txBox="1"/>
          <p:nvPr/>
        </p:nvSpPr>
        <p:spPr>
          <a:xfrm>
            <a:off x="838200" y="1690688"/>
            <a:ext cx="10115550" cy="2643096"/>
          </a:xfrm>
          <a:prstGeom prst="rect">
            <a:avLst/>
          </a:prstGeom>
          <a:noFill/>
        </p:spPr>
        <p:txBody>
          <a:bodyPr wrap="square" rtlCol="0">
            <a:spAutoFit/>
          </a:bodyPr>
          <a:lstStyle/>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două familii se adună împreună pentru deschiderea Sabatului la apusul soarelui, </a:t>
            </a:r>
          </a:p>
          <a:p>
            <a:pPr>
              <a:lnSpc>
                <a:spcPct val="150000"/>
              </a:lnSpc>
            </a:pPr>
            <a:r>
              <a:rPr lang="ro-RO" sz="1600" b="0" i="0" u="none" strike="noStrike" baseline="0" dirty="0">
                <a:solidFill>
                  <a:srgbClr val="000000"/>
                </a:solidFill>
                <a:latin typeface="Poppins" panose="00000500000000000000" pitchFamily="2" charset="0"/>
              </a:rPr>
              <a:t>cu un scurt program de </a:t>
            </a:r>
            <a:r>
              <a:rPr lang="ro-RO" altLang="ja-JP" sz="1600" b="0" i="0" u="none" strike="noStrike" baseline="0" dirty="0">
                <a:solidFill>
                  <a:srgbClr val="000000"/>
                </a:solidFill>
                <a:latin typeface="Poppins" panose="00000500000000000000" pitchFamily="2" charset="0"/>
              </a:rPr>
              <a:t>în</a:t>
            </a:r>
            <a:r>
              <a:rPr lang="ro-RO" sz="1600" b="0" i="0" u="none" strike="noStrike" baseline="0" dirty="0">
                <a:solidFill>
                  <a:srgbClr val="000000"/>
                </a:solidFill>
                <a:latin typeface="Poppins" panose="00000500000000000000" pitchFamily="2" charset="0"/>
              </a:rPr>
              <a:t>chinare; </a:t>
            </a:r>
          </a:p>
          <a:p>
            <a:pPr>
              <a:lnSpc>
                <a:spcPct val="150000"/>
              </a:lnSpc>
            </a:pPr>
            <a:r>
              <a:rPr lang="it-IT" sz="1600" b="0" i="0" u="none" strike="noStrike" baseline="0" dirty="0">
                <a:solidFill>
                  <a:schemeClr val="accent2">
                    <a:lumMod val="50000"/>
                  </a:schemeClr>
                </a:solidFill>
                <a:latin typeface="Montserrat Thin" panose="00000300000000000000" pitchFamily="2" charset="0"/>
              </a:rPr>
              <a:t>◆</a:t>
            </a:r>
            <a:r>
              <a:rPr lang="it-IT" sz="1600" b="0" i="0" u="none" strike="noStrike" baseline="0" dirty="0">
                <a:solidFill>
                  <a:srgbClr val="5F2C1D"/>
                </a:solidFill>
                <a:latin typeface="Montserrat Thin" panose="00000300000000000000" pitchFamily="2" charset="0"/>
              </a:rPr>
              <a:t> </a:t>
            </a:r>
            <a:r>
              <a:rPr lang="it-IT" sz="1600" b="0" i="0" u="none" strike="noStrike" baseline="0" dirty="0">
                <a:solidFill>
                  <a:srgbClr val="000000"/>
                </a:solidFill>
                <a:latin typeface="Poppins" panose="00000500000000000000" pitchFamily="2" charset="0"/>
              </a:rPr>
              <a:t>închinare acasă cu membri ai familiei sau prieteni care locuiesc la distanță sau </a:t>
            </a:r>
          </a:p>
          <a:p>
            <a:pPr>
              <a:lnSpc>
                <a:spcPct val="150000"/>
              </a:lnSpc>
            </a:pPr>
            <a:r>
              <a:rPr lang="ro-RO" altLang="ja-JP" sz="1600" b="0" i="0" u="none" strike="noStrike" baseline="0" dirty="0">
                <a:solidFill>
                  <a:srgbClr val="000000"/>
                </a:solidFill>
                <a:latin typeface="Poppins" panose="00000500000000000000" pitchFamily="2" charset="0"/>
              </a:rPr>
              <a:t>în</a:t>
            </a:r>
            <a:r>
              <a:rPr lang="ja-JP" altLang="en-US" sz="1600" b="0" i="0" u="none" strike="noStrike" baseline="0" dirty="0">
                <a:solidFill>
                  <a:srgbClr val="000000"/>
                </a:solidFill>
                <a:latin typeface="Poppins" panose="00000500000000000000" pitchFamily="2" charset="0"/>
              </a:rPr>
              <a:t> </a:t>
            </a:r>
            <a:r>
              <a:rPr lang="ro-RO" sz="1600" b="0" i="0" u="none" strike="noStrike" baseline="0" dirty="0">
                <a:solidFill>
                  <a:srgbClr val="000000"/>
                </a:solidFill>
                <a:latin typeface="Poppins" panose="00000500000000000000" pitchFamily="2" charset="0"/>
              </a:rPr>
              <a:t>afara țării, prin telefon, </a:t>
            </a:r>
            <a:r>
              <a:rPr lang="ro-RO" sz="1600" b="0" i="0" u="none" strike="noStrike" baseline="0" dirty="0" err="1">
                <a:solidFill>
                  <a:srgbClr val="000000"/>
                </a:solidFill>
                <a:latin typeface="Poppins" panose="00000500000000000000" pitchFamily="2" charset="0"/>
              </a:rPr>
              <a:t>Zoom</a:t>
            </a:r>
            <a:r>
              <a:rPr lang="ro-RO" sz="1600" b="0" i="0" u="none" strike="noStrike" baseline="0" dirty="0">
                <a:solidFill>
                  <a:srgbClr val="000000"/>
                </a:solidFill>
                <a:latin typeface="Poppins" panose="00000500000000000000" pitchFamily="2" charset="0"/>
              </a:rPr>
              <a:t> sau videoconferință; </a:t>
            </a:r>
          </a:p>
          <a:p>
            <a:pPr>
              <a:lnSpc>
                <a:spcPct val="150000"/>
              </a:lnSpc>
            </a:pPr>
            <a:r>
              <a:rPr lang="it-IT" sz="1600" b="0" i="0" u="none" strike="noStrike" baseline="0" dirty="0">
                <a:solidFill>
                  <a:schemeClr val="accent2">
                    <a:lumMod val="50000"/>
                  </a:schemeClr>
                </a:solidFill>
                <a:latin typeface="Montserrat Thin" panose="00000300000000000000" pitchFamily="2" charset="0"/>
              </a:rPr>
              <a:t>◆</a:t>
            </a:r>
            <a:r>
              <a:rPr lang="it-IT" sz="1600" b="0" i="0" u="none" strike="noStrike" baseline="0" dirty="0">
                <a:solidFill>
                  <a:srgbClr val="5F2C1D"/>
                </a:solidFill>
                <a:latin typeface="Montserrat Thin" panose="00000300000000000000" pitchFamily="2" charset="0"/>
              </a:rPr>
              <a:t> </a:t>
            </a:r>
            <a:r>
              <a:rPr lang="it-IT" sz="1600" b="0" i="0" u="none" strike="noStrike" baseline="0" dirty="0">
                <a:solidFill>
                  <a:srgbClr val="000000"/>
                </a:solidFill>
                <a:latin typeface="Poppins" panose="00000500000000000000" pitchFamily="2" charset="0"/>
              </a:rPr>
              <a:t>timp în familie pentru educarea copiilor, închinare, vizite la domiciliul persoanelor </a:t>
            </a:r>
          </a:p>
          <a:p>
            <a:pPr>
              <a:lnSpc>
                <a:spcPct val="150000"/>
              </a:lnSpc>
            </a:pPr>
            <a:r>
              <a:rPr lang="ro-RO" sz="1600" b="0" i="0" u="none" strike="noStrike" baseline="0" dirty="0">
                <a:solidFill>
                  <a:srgbClr val="000000"/>
                </a:solidFill>
                <a:latin typeface="Poppins" panose="00000500000000000000" pitchFamily="2" charset="0"/>
              </a:rPr>
              <a:t>cu nevoi speciale (bolnavi, seniori), </a:t>
            </a:r>
            <a:r>
              <a:rPr lang="ro-RO" altLang="ja-JP" sz="1600" b="0" i="0" u="none" strike="noStrike" baseline="0" dirty="0">
                <a:solidFill>
                  <a:srgbClr val="000000"/>
                </a:solidFill>
                <a:latin typeface="Poppins" panose="00000500000000000000" pitchFamily="2" charset="0"/>
              </a:rPr>
              <a:t>în</a:t>
            </a:r>
            <a:r>
              <a:rPr lang="ja-JP" altLang="en-US" sz="1600" b="0" i="0" u="none" strike="noStrike" baseline="0" dirty="0">
                <a:solidFill>
                  <a:srgbClr val="000000"/>
                </a:solidFill>
                <a:latin typeface="Poppins" panose="00000500000000000000" pitchFamily="2" charset="0"/>
              </a:rPr>
              <a:t> </a:t>
            </a:r>
            <a:r>
              <a:rPr lang="ro-RO" sz="1600" b="0" i="0" u="none" strike="noStrike" baseline="0" dirty="0">
                <a:solidFill>
                  <a:srgbClr val="000000"/>
                </a:solidFill>
                <a:latin typeface="Poppins" panose="00000500000000000000" pitchFamily="2" charset="0"/>
              </a:rPr>
              <a:t>cadrul cărora copiii să c</a:t>
            </a:r>
            <a:r>
              <a:rPr lang="ro-RO" sz="1600" dirty="0">
                <a:solidFill>
                  <a:srgbClr val="000000"/>
                </a:solidFill>
                <a:latin typeface="Poppins" panose="00000500000000000000" pitchFamily="2" charset="0"/>
              </a:rPr>
              <a:t>â</a:t>
            </a:r>
            <a:r>
              <a:rPr lang="ro-RO" altLang="ja-JP" sz="1600" b="0" i="0" u="none" strike="noStrike" baseline="0" dirty="0">
                <a:solidFill>
                  <a:srgbClr val="000000"/>
                </a:solidFill>
                <a:latin typeface="Poppins" panose="00000500000000000000" pitchFamily="2" charset="0"/>
              </a:rPr>
              <a:t>n</a:t>
            </a:r>
            <a:r>
              <a:rPr lang="ro-RO" sz="1600" b="0" i="0" u="none" strike="noStrike" baseline="0" dirty="0">
                <a:solidFill>
                  <a:srgbClr val="000000"/>
                </a:solidFill>
                <a:latin typeface="Poppins" panose="00000500000000000000" pitchFamily="2" charset="0"/>
              </a:rPr>
              <a:t>te sau să recite texte </a:t>
            </a:r>
          </a:p>
          <a:p>
            <a:pPr>
              <a:lnSpc>
                <a:spcPct val="150000"/>
              </a:lnSpc>
            </a:pPr>
            <a:r>
              <a:rPr lang="ro-RO" sz="1600" b="0" i="0" u="none" strike="noStrike" baseline="0" dirty="0">
                <a:solidFill>
                  <a:srgbClr val="000000"/>
                </a:solidFill>
                <a:latin typeface="Poppins" panose="00000500000000000000" pitchFamily="2" charset="0"/>
              </a:rPr>
              <a:t>biblice, ori plimbări </a:t>
            </a:r>
            <a:r>
              <a:rPr lang="ro-RO" altLang="ja-JP" sz="1600" b="0" i="0" u="none" strike="noStrike" baseline="0" dirty="0">
                <a:solidFill>
                  <a:srgbClr val="000000"/>
                </a:solidFill>
                <a:latin typeface="Poppins" panose="00000500000000000000" pitchFamily="2" charset="0"/>
              </a:rPr>
              <a:t>în</a:t>
            </a:r>
            <a:r>
              <a:rPr lang="ja-JP" altLang="en-US" sz="1600" b="0" i="0" u="none" strike="noStrike" baseline="0" dirty="0">
                <a:solidFill>
                  <a:srgbClr val="000000"/>
                </a:solidFill>
                <a:latin typeface="Poppins" panose="00000500000000000000" pitchFamily="2" charset="0"/>
              </a:rPr>
              <a:t> </a:t>
            </a:r>
            <a:r>
              <a:rPr lang="ro-RO" sz="1600" b="0" i="0" u="none" strike="noStrike" baseline="0" dirty="0">
                <a:solidFill>
                  <a:srgbClr val="000000"/>
                </a:solidFill>
                <a:latin typeface="Poppins" panose="00000500000000000000" pitchFamily="2" charset="0"/>
              </a:rPr>
              <a:t>natură pentru familiarizarea copilului cu creația lui Dumnezeu; </a:t>
            </a:r>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81C4101B-5A33-97D5-8AA7-A4979222D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FED7EA99-191A-4F17-F075-B2BACDEC9DEE}"/>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48760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CB5EE-3330-D81C-23FE-5CFDFF201877}"/>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35B575D1-23B2-923F-F411-2A93440E8406}"/>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Închinarea adventistă în familie</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04C8C78F-8DFE-900D-F40E-B7261DBEBECF}"/>
              </a:ext>
            </a:extLst>
          </p:cNvPr>
          <p:cNvSpPr txBox="1"/>
          <p:nvPr/>
        </p:nvSpPr>
        <p:spPr>
          <a:xfrm>
            <a:off x="838200" y="1690688"/>
            <a:ext cx="10115550" cy="2273443"/>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Persoanele singure care locuiesc fără familie și urmăresc serviciile divine online pot manifesta un spirit misionar activ (interacțiune prin apreciere și comentariu, distribuirea materialului pentru persoane cărora li se potrivește, cu rugăciune). Există și posibilitatea participării într-un grup online de studiu și părtășie sau vizitarea rudelor, a credincioșilor sau prietenilor. Momentul apusului de soare la începutul Sabatului poate fi marcat printr-o postare online, însoțită de un text din Biblie.</a:t>
            </a:r>
            <a:endParaRPr lang="ro-RO" sz="1400" b="0" i="0" u="none" strike="noStrike" baseline="0" dirty="0">
              <a:solidFill>
                <a:srgbClr val="000000"/>
              </a:solidFill>
              <a:latin typeface="Poppins" panose="00000500000000000000" pitchFamily="2" charset="0"/>
            </a:endParaRPr>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72C9C44C-2FDD-BA85-A726-7A31EF25B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E563718B-0FC4-B422-A373-53701D495085}"/>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20526504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B02F6-6211-FDF4-BFE7-44205FCDE2B5}"/>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DC65A282-2DD2-B618-A88C-3BC553CE1B68}"/>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1EEE12A6-C8ED-5521-5BC6-CD551FA1E304}"/>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2DD419D4-7E9E-6006-8DF8-F09C3B9E5D2B}"/>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30073592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E2521-45FB-22D8-0B0C-1A7B2773D6D4}"/>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3553C516-732C-25B8-4DBA-FDE7877348BE}"/>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Deschiderea și încheierea Sabatului</a:t>
            </a:r>
            <a:endParaRPr lang="ro-RO" sz="3200" dirty="0">
              <a:solidFill>
                <a:srgbClr val="6589B2"/>
              </a:solidFill>
            </a:endParaRPr>
          </a:p>
        </p:txBody>
      </p:sp>
      <p:sp>
        <p:nvSpPr>
          <p:cNvPr id="3" name="CasetăText 2">
            <a:extLst>
              <a:ext uri="{FF2B5EF4-FFF2-40B4-BE49-F238E27FC236}">
                <a16:creationId xmlns:a16="http://schemas.microsoft.com/office/drawing/2014/main" id="{6FD1C82B-9E14-D82F-FD47-A90976454E3A}"/>
              </a:ext>
            </a:extLst>
          </p:cNvPr>
          <p:cNvSpPr txBox="1"/>
          <p:nvPr/>
        </p:nvSpPr>
        <p:spPr>
          <a:xfrm>
            <a:off x="838200" y="1690688"/>
            <a:ext cx="10379044" cy="3750642"/>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„Când soarele apune, lăsați ca glasul rugăciunii și imnul de laudă să marcheze încheierea orelor sfinte și invitați prezența lui Dumnezeu pentru grijile săptămânii de lucru.” </a:t>
            </a:r>
          </a:p>
          <a:p>
            <a:pPr>
              <a:lnSpc>
                <a:spcPct val="150000"/>
              </a:lnSpc>
            </a:pPr>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Mărturii pentru Biserică</a:t>
            </a:r>
            <a:r>
              <a:rPr lang="ro-RO" sz="1600" b="0" i="0" u="none" strike="noStrike" baseline="0" dirty="0">
                <a:solidFill>
                  <a:srgbClr val="000000"/>
                </a:solidFill>
                <a:latin typeface="Poppins Thin" panose="00000300000000000000" pitchFamily="2" charset="0"/>
              </a:rPr>
              <a:t>, ed. cit., vol. 6, p. 287 </a:t>
            </a:r>
          </a:p>
          <a:p>
            <a:pPr>
              <a:lnSpc>
                <a:spcPct val="150000"/>
              </a:lnSpc>
            </a:pPr>
            <a:endParaRPr lang="ro-RO" sz="1600" b="0" i="0" u="none" strike="noStrike" baseline="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„Înainte de apusul soarelui, membrii familiei să se adune să citească din Cuvântul lui Dumnezeu, să cânte și să se roage. În privința aceasta este nevoie de o reformă, deoarece mulți au fost neglijenți. Este nevoie să ne mărturisim păcatele înaintea lui Dumnezeu și unul altuia. Ar trebui să începem din nou să facem pregătiri speciale pentru ca fiecare membru al familiei să poată să onoreze ziua pe care Dumnezeu a binecuvântat-o și a sfințit-o.” </a:t>
            </a:r>
          </a:p>
          <a:p>
            <a:pPr>
              <a:lnSpc>
                <a:spcPct val="150000"/>
              </a:lnSpc>
            </a:pPr>
            <a:r>
              <a:rPr lang="ro-RO" sz="1600" b="0" i="1" u="none" strike="noStrike" baseline="0" dirty="0">
                <a:solidFill>
                  <a:srgbClr val="000000"/>
                </a:solidFill>
                <a:latin typeface="Poppins Thin" panose="00000300000000000000" pitchFamily="2" charset="0"/>
              </a:rPr>
              <a:t>Ibidem</a:t>
            </a:r>
            <a:r>
              <a:rPr lang="ro-RO" sz="1600" b="0" i="0" u="none" strike="noStrike" baseline="0" dirty="0">
                <a:solidFill>
                  <a:srgbClr val="000000"/>
                </a:solidFill>
                <a:latin typeface="Poppins Thin" panose="00000300000000000000" pitchFamily="2" charset="0"/>
              </a:rPr>
              <a:t>, p. 285 </a:t>
            </a:r>
            <a:endParaRPr lang="ro-RO" sz="400" dirty="0"/>
          </a:p>
        </p:txBody>
      </p:sp>
      <p:pic>
        <p:nvPicPr>
          <p:cNvPr id="9" name="Substituent conținut 8" descr="O imagine care conține Grafică&#10;&#10;Descriere generată automat">
            <a:extLst>
              <a:ext uri="{FF2B5EF4-FFF2-40B4-BE49-F238E27FC236}">
                <a16:creationId xmlns:a16="http://schemas.microsoft.com/office/drawing/2014/main" id="{36986FDC-7037-C312-D3AF-50EC7453077A}"/>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9FC5F84C-96CA-4909-3E00-622649F371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31561291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96BB0-1BDD-7188-C409-F25472E66A5F}"/>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E9303679-926F-7572-0E49-04138B7DDAA0}"/>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Deschiderea și încheierea Sabatului</a:t>
            </a:r>
            <a:endParaRPr lang="ro-RO" sz="3200" dirty="0">
              <a:solidFill>
                <a:srgbClr val="6589B2"/>
              </a:solidFill>
            </a:endParaRPr>
          </a:p>
        </p:txBody>
      </p:sp>
      <p:sp>
        <p:nvSpPr>
          <p:cNvPr id="3" name="CasetăText 2">
            <a:extLst>
              <a:ext uri="{FF2B5EF4-FFF2-40B4-BE49-F238E27FC236}">
                <a16:creationId xmlns:a16="http://schemas.microsoft.com/office/drawing/2014/main" id="{4B2B86FF-6B97-45B3-D556-B80DD45D72B3}"/>
              </a:ext>
            </a:extLst>
          </p:cNvPr>
          <p:cNvSpPr txBox="1"/>
          <p:nvPr/>
        </p:nvSpPr>
        <p:spPr>
          <a:xfrm>
            <a:off x="838200" y="1690688"/>
            <a:ext cx="10379044" cy="3381310"/>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„Să ne adunăm în cercul familiei la apusul soarelui și să întâmpinăm Sabatul cu rugăciune și cântare, încheind apoi această zi cu rugăciune și cuvinte de recunoștință pentru minunata Lui dragoste. Sabatul este o zi specială de închinare în familie și în biserică, o zi de bucurie pentru noi și copiii noștri, o zi în care să învățăm mai mult despre Dumnezeu prin intermediul Bibliei și al marelui manual al naturii. Este un timp în care putem să-i vizităm pe cei bolnavi și să lucrăm pentru salvarea sufletelor. Treburile obișnuite ale celor șase zile de lucru trebuie lăsate deoparte și nicio lucrare inutilă să nu fie făcută. N-ar trebui ca mijloacele de comunicare lumești să ne ocupe timpul în ziua cea sfântă a lui Dumnezeu.” </a:t>
            </a:r>
          </a:p>
          <a:p>
            <a:pPr>
              <a:lnSpc>
                <a:spcPct val="150000"/>
              </a:lnSpc>
            </a:pPr>
            <a:r>
              <a:rPr lang="it-IT" sz="1600" b="0" i="1" u="none" strike="noStrike" baseline="0" dirty="0">
                <a:solidFill>
                  <a:srgbClr val="000000"/>
                </a:solidFill>
                <a:latin typeface="Poppins Thin" panose="00000300000000000000" pitchFamily="2" charset="0"/>
              </a:rPr>
              <a:t>Manualul Bisericii, </a:t>
            </a:r>
            <a:r>
              <a:rPr lang="it-IT" sz="1600" b="0" i="0" u="none" strike="noStrike" baseline="0" dirty="0">
                <a:solidFill>
                  <a:srgbClr val="000000"/>
                </a:solidFill>
                <a:latin typeface="Poppins Thin" panose="00000300000000000000" pitchFamily="2" charset="0"/>
              </a:rPr>
              <a:t>ed. cit., p. 189 </a:t>
            </a:r>
            <a:endParaRPr lang="ro-RO" sz="300" dirty="0"/>
          </a:p>
        </p:txBody>
      </p:sp>
      <p:pic>
        <p:nvPicPr>
          <p:cNvPr id="9" name="Substituent conținut 8" descr="O imagine care conține Grafică&#10;&#10;Descriere generată automat">
            <a:extLst>
              <a:ext uri="{FF2B5EF4-FFF2-40B4-BE49-F238E27FC236}">
                <a16:creationId xmlns:a16="http://schemas.microsoft.com/office/drawing/2014/main" id="{713D1203-3E71-DE7E-84ED-FC06DD58C7A1}"/>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453FFE05-65B1-238F-1EED-FB70F2A31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711017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E2969-5AB6-B3D3-3F31-6F26F0F6AF41}"/>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51E43324-E475-C38E-059C-AE8B51394E5A}"/>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7446A707-214B-DAE7-CBF9-C8C025400C5C}"/>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9F9BB0A3-3679-1074-9338-24FD10E1F639}"/>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1148354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698D4-FEB9-CF0F-92D8-4202A4EE4B29}"/>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59CF8E71-C51A-4B08-362D-2F5BF225C8D3}"/>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Programul de </a:t>
            </a:r>
            <a:r>
              <a:rPr lang="ro-RO" sz="3200" b="1" i="1" u="none" strike="noStrike" baseline="0" dirty="0">
                <a:solidFill>
                  <a:srgbClr val="6589B2"/>
                </a:solidFill>
                <a:latin typeface="Poppins SemiBold" panose="00000700000000000000" pitchFamily="2" charset="0"/>
              </a:rPr>
              <a:t>vineri seară </a:t>
            </a:r>
            <a:endParaRPr lang="ro-RO" sz="6600" dirty="0">
              <a:solidFill>
                <a:srgbClr val="6589B2"/>
              </a:solidFill>
            </a:endParaRPr>
          </a:p>
        </p:txBody>
      </p:sp>
      <p:sp>
        <p:nvSpPr>
          <p:cNvPr id="3" name="CasetăText 2">
            <a:extLst>
              <a:ext uri="{FF2B5EF4-FFF2-40B4-BE49-F238E27FC236}">
                <a16:creationId xmlns:a16="http://schemas.microsoft.com/office/drawing/2014/main" id="{6ABFD27E-59B9-1F79-FC2E-DE6F63273C18}"/>
              </a:ext>
            </a:extLst>
          </p:cNvPr>
          <p:cNvSpPr txBox="1"/>
          <p:nvPr/>
        </p:nvSpPr>
        <p:spPr>
          <a:xfrm>
            <a:off x="838200" y="1690688"/>
            <a:ext cx="10115550" cy="4535472"/>
          </a:xfrm>
          <a:prstGeom prst="rect">
            <a:avLst/>
          </a:prstGeom>
          <a:noFill/>
        </p:spPr>
        <p:txBody>
          <a:bodyPr wrap="square" rtlCol="0">
            <a:spAutoFit/>
          </a:bodyPr>
          <a:lstStyle/>
          <a:p>
            <a:pPr>
              <a:lnSpc>
                <a:spcPct val="150000"/>
              </a:lnSpc>
            </a:pPr>
            <a:r>
              <a:rPr lang="ro-RO" sz="1800" b="0" i="0" u="none" strike="noStrike" baseline="0" dirty="0">
                <a:solidFill>
                  <a:schemeClr val="accent2">
                    <a:lumMod val="50000"/>
                  </a:schemeClr>
                </a:solidFill>
                <a:latin typeface="Montserrat Thin" panose="00000300000000000000" pitchFamily="2" charset="0"/>
              </a:rPr>
              <a:t>◆</a:t>
            </a:r>
            <a:r>
              <a:rPr lang="ro-RO" sz="18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serviciul divin poate începe la apusul soarelui, înainte sau după aceea;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programul să conțină o predică bazată pe Biblie și pe învățăturile Domnului Isus, </a:t>
            </a:r>
          </a:p>
          <a:p>
            <a:pPr>
              <a:lnSpc>
                <a:spcPct val="150000"/>
              </a:lnSpc>
            </a:pPr>
            <a:r>
              <a:rPr lang="fr-FR" sz="1600" b="0" i="0" u="none" strike="noStrike" baseline="0" dirty="0">
                <a:solidFill>
                  <a:srgbClr val="000000"/>
                </a:solidFill>
                <a:latin typeface="Poppins" panose="00000500000000000000" pitchFamily="2" charset="0"/>
              </a:rPr>
              <a:t>ca </a:t>
            </a:r>
            <a:r>
              <a:rPr lang="fr-FR" sz="1600" b="0" i="0" u="none" strike="noStrike" baseline="0" dirty="0" err="1">
                <a:solidFill>
                  <a:srgbClr val="000000"/>
                </a:solidFill>
                <a:latin typeface="Poppins" panose="00000500000000000000" pitchFamily="2" charset="0"/>
              </a:rPr>
              <a:t>răspuns</a:t>
            </a:r>
            <a:r>
              <a:rPr lang="fr-FR" sz="1600" b="0" i="0" u="none" strike="noStrike" baseline="0" dirty="0">
                <a:solidFill>
                  <a:srgbClr val="000000"/>
                </a:solidFill>
                <a:latin typeface="Poppins" panose="00000500000000000000" pitchFamily="2" charset="0"/>
              </a:rPr>
              <a:t> la </a:t>
            </a:r>
            <a:r>
              <a:rPr lang="fr-FR" sz="1600" b="0" i="0" u="none" strike="noStrike" baseline="0" dirty="0" err="1">
                <a:solidFill>
                  <a:srgbClr val="000000"/>
                </a:solidFill>
                <a:latin typeface="Poppins" panose="00000500000000000000" pitchFamily="2" charset="0"/>
              </a:rPr>
              <a:t>nevoile</a:t>
            </a:r>
            <a:r>
              <a:rPr lang="fr-FR" sz="1600" b="0" i="0" u="none" strike="noStrike" baseline="0" dirty="0">
                <a:solidFill>
                  <a:srgbClr val="000000"/>
                </a:solidFill>
                <a:latin typeface="Poppins" panose="00000500000000000000" pitchFamily="2" charset="0"/>
              </a:rPr>
              <a:t> </a:t>
            </a:r>
            <a:r>
              <a:rPr lang="fr-FR" sz="1600" b="0" i="0" u="none" strike="noStrike" baseline="0" dirty="0" err="1">
                <a:solidFill>
                  <a:srgbClr val="000000"/>
                </a:solidFill>
                <a:latin typeface="Poppins" panose="00000500000000000000" pitchFamily="2" charset="0"/>
              </a:rPr>
              <a:t>ascultătorilor</a:t>
            </a:r>
            <a:r>
              <a:rPr lang="fr-FR" sz="1600" b="0" i="0" u="none" strike="noStrike" baseline="0" dirty="0">
                <a:solidFill>
                  <a:srgbClr val="000000"/>
                </a:solidFill>
                <a:latin typeface="Poppins" panose="00000500000000000000" pitchFamily="2" charset="0"/>
              </a:rPr>
              <a:t>; </a:t>
            </a:r>
          </a:p>
          <a:p>
            <a:pPr>
              <a:lnSpc>
                <a:spcPct val="150000"/>
              </a:lnSpc>
            </a:pPr>
            <a:r>
              <a:rPr lang="it-IT" sz="1600" b="0" i="0" u="none" strike="noStrike" baseline="0" dirty="0">
                <a:solidFill>
                  <a:schemeClr val="accent2">
                    <a:lumMod val="50000"/>
                  </a:schemeClr>
                </a:solidFill>
                <a:latin typeface="Montserrat Thin" panose="00000300000000000000" pitchFamily="2" charset="0"/>
              </a:rPr>
              <a:t>◆</a:t>
            </a:r>
            <a:r>
              <a:rPr lang="it-IT" sz="1600" b="0" i="0" u="none" strike="noStrike" baseline="0" dirty="0">
                <a:solidFill>
                  <a:srgbClr val="5F2C1D"/>
                </a:solidFill>
                <a:latin typeface="Montserrat Thin" panose="00000300000000000000" pitchFamily="2" charset="0"/>
              </a:rPr>
              <a:t> </a:t>
            </a:r>
            <a:r>
              <a:rPr lang="it-IT" sz="1600" b="0" i="0" u="none" strike="noStrike" baseline="0" dirty="0">
                <a:solidFill>
                  <a:srgbClr val="000000"/>
                </a:solidFill>
                <a:latin typeface="Poppins" panose="00000500000000000000" pitchFamily="2" charset="0"/>
              </a:rPr>
              <a:t>un model de program participativ, cu implicare din partea cât mai multor </a:t>
            </a:r>
          </a:p>
          <a:p>
            <a:pPr>
              <a:lnSpc>
                <a:spcPct val="150000"/>
              </a:lnSpc>
            </a:pPr>
            <a:r>
              <a:rPr lang="pt-BR" sz="1600" b="0" i="0" u="none" strike="noStrike" baseline="0" dirty="0">
                <a:solidFill>
                  <a:srgbClr val="000000"/>
                </a:solidFill>
                <a:latin typeface="Poppins" panose="00000500000000000000" pitchFamily="2" charset="0"/>
              </a:rPr>
              <a:t>persoane și a copiilor/tinerilor crește prezența: </a:t>
            </a:r>
          </a:p>
          <a:p>
            <a:pPr>
              <a:lnSpc>
                <a:spcPct val="150000"/>
              </a:lnSpc>
            </a:pPr>
            <a:r>
              <a:rPr lang="es-ES" sz="1600" b="0" i="0" u="none" strike="noStrike" baseline="0" dirty="0">
                <a:solidFill>
                  <a:srgbClr val="6589B2"/>
                </a:solidFill>
                <a:latin typeface="Montserrat Thin" panose="00000300000000000000" pitchFamily="2" charset="0"/>
              </a:rPr>
              <a:t>◆</a:t>
            </a:r>
            <a:r>
              <a:rPr lang="es-ES" sz="1600" b="0" i="0" u="none" strike="noStrike" baseline="0" dirty="0">
                <a:solidFill>
                  <a:srgbClr val="4A625C"/>
                </a:solidFill>
                <a:latin typeface="Montserrat Thin" panose="00000300000000000000" pitchFamily="2" charset="0"/>
              </a:rPr>
              <a:t> </a:t>
            </a:r>
            <a:r>
              <a:rPr lang="es-ES" sz="1600" b="0" i="0" u="none" strike="noStrike" baseline="0" dirty="0" err="1">
                <a:solidFill>
                  <a:srgbClr val="000000"/>
                </a:solidFill>
                <a:latin typeface="Poppins" panose="00000500000000000000" pitchFamily="2" charset="0"/>
              </a:rPr>
              <a:t>părtășie</a:t>
            </a:r>
            <a:r>
              <a:rPr lang="es-ES" sz="1600" b="0" i="0" u="none" strike="noStrike" baseline="0" dirty="0">
                <a:solidFill>
                  <a:srgbClr val="000000"/>
                </a:solidFill>
                <a:latin typeface="Poppins" panose="00000500000000000000" pitchFamily="2" charset="0"/>
              </a:rPr>
              <a:t> </a:t>
            </a:r>
            <a:r>
              <a:rPr lang="es-ES" sz="1600" b="0" i="0" u="none" strike="noStrike" baseline="0" dirty="0" err="1">
                <a:solidFill>
                  <a:srgbClr val="000000"/>
                </a:solidFill>
                <a:latin typeface="Poppins" panose="00000500000000000000" pitchFamily="2" charset="0"/>
              </a:rPr>
              <a:t>prin</a:t>
            </a:r>
            <a:r>
              <a:rPr lang="es-ES" sz="1600" b="0" i="0" u="none" strike="noStrike" baseline="0" dirty="0">
                <a:solidFill>
                  <a:srgbClr val="000000"/>
                </a:solidFill>
                <a:latin typeface="Poppins" panose="00000500000000000000" pitchFamily="2" charset="0"/>
              </a:rPr>
              <a:t> </a:t>
            </a:r>
            <a:r>
              <a:rPr lang="es-ES" sz="1600" b="0" i="0" u="none" strike="noStrike" baseline="0" dirty="0" err="1">
                <a:solidFill>
                  <a:srgbClr val="000000"/>
                </a:solidFill>
                <a:latin typeface="Poppins" panose="00000500000000000000" pitchFamily="2" charset="0"/>
              </a:rPr>
              <a:t>experiențe</a:t>
            </a:r>
            <a:r>
              <a:rPr lang="es-ES" sz="1600" b="0" i="0" u="none" strike="noStrike" baseline="0" dirty="0">
                <a:solidFill>
                  <a:srgbClr val="000000"/>
                </a:solidFill>
                <a:latin typeface="Poppins" panose="00000500000000000000" pitchFamily="2" charset="0"/>
              </a:rPr>
              <a:t> </a:t>
            </a:r>
            <a:r>
              <a:rPr lang="es-ES" sz="1600" b="0" i="0" u="none" strike="noStrike" baseline="0" dirty="0" err="1">
                <a:solidFill>
                  <a:srgbClr val="000000"/>
                </a:solidFill>
                <a:latin typeface="Poppins" panose="00000500000000000000" pitchFamily="2" charset="0"/>
              </a:rPr>
              <a:t>și</a:t>
            </a:r>
            <a:r>
              <a:rPr lang="es-ES" sz="1600" b="0" i="0" u="none" strike="noStrike" baseline="0" dirty="0">
                <a:solidFill>
                  <a:srgbClr val="000000"/>
                </a:solidFill>
                <a:latin typeface="Poppins" panose="00000500000000000000" pitchFamily="2" charset="0"/>
              </a:rPr>
              <a:t> </a:t>
            </a:r>
            <a:r>
              <a:rPr lang="es-ES" sz="1600" b="0" i="0" u="none" strike="noStrike" baseline="0" dirty="0" err="1">
                <a:solidFill>
                  <a:srgbClr val="000000"/>
                </a:solidFill>
                <a:latin typeface="Poppins" panose="00000500000000000000" pitchFamily="2" charset="0"/>
              </a:rPr>
              <a:t>rugăciuni</a:t>
            </a:r>
            <a:r>
              <a:rPr lang="es-ES" sz="1600" b="0" i="0" u="none" strike="noStrike" baseline="0" dirty="0">
                <a:solidFill>
                  <a:srgbClr val="000000"/>
                </a:solidFill>
                <a:latin typeface="Poppins" panose="00000500000000000000" pitchFamily="2" charset="0"/>
              </a:rPr>
              <a:t>, </a:t>
            </a:r>
            <a:r>
              <a:rPr lang="es-ES" sz="1600" b="0" i="0" u="none" strike="noStrike" baseline="0" dirty="0" err="1">
                <a:solidFill>
                  <a:srgbClr val="000000"/>
                </a:solidFill>
                <a:latin typeface="Poppins" panose="00000500000000000000" pitchFamily="2" charset="0"/>
              </a:rPr>
              <a:t>într</a:t>
            </a:r>
            <a:r>
              <a:rPr lang="es-ES" sz="1600" b="0" i="0" u="none" strike="noStrike" baseline="0" dirty="0">
                <a:solidFill>
                  <a:srgbClr val="000000"/>
                </a:solidFill>
                <a:latin typeface="Poppins" panose="00000500000000000000" pitchFamily="2" charset="0"/>
              </a:rPr>
              <a:t>-o </a:t>
            </a:r>
            <a:r>
              <a:rPr lang="es-ES" sz="1600" b="0" i="0" u="none" strike="noStrike" baseline="0" dirty="0" err="1">
                <a:solidFill>
                  <a:srgbClr val="000000"/>
                </a:solidFill>
                <a:latin typeface="Poppins" panose="00000500000000000000" pitchFamily="2" charset="0"/>
              </a:rPr>
              <a:t>atmosferă</a:t>
            </a:r>
            <a:r>
              <a:rPr lang="es-ES" sz="1600" b="0" i="0" u="none" strike="noStrike" baseline="0" dirty="0">
                <a:solidFill>
                  <a:srgbClr val="000000"/>
                </a:solidFill>
                <a:latin typeface="Poppins" panose="00000500000000000000" pitchFamily="2" charset="0"/>
              </a:rPr>
              <a:t> de </a:t>
            </a:r>
            <a:r>
              <a:rPr lang="es-ES" sz="1600" b="0" i="0" u="none" strike="noStrike" baseline="0" dirty="0" err="1">
                <a:solidFill>
                  <a:srgbClr val="000000"/>
                </a:solidFill>
                <a:latin typeface="Poppins" panose="00000500000000000000" pitchFamily="2" charset="0"/>
              </a:rPr>
              <a:t>familie</a:t>
            </a:r>
            <a:r>
              <a:rPr lang="es-ES" sz="1600" b="0" i="0" u="none" strike="noStrike" baseline="0" dirty="0">
                <a:solidFill>
                  <a:srgbClr val="000000"/>
                </a:solidFill>
                <a:latin typeface="Poppins" panose="00000500000000000000" pitchFamily="2" charset="0"/>
              </a:rPr>
              <a:t>; </a:t>
            </a:r>
          </a:p>
          <a:p>
            <a:pPr>
              <a:lnSpc>
                <a:spcPct val="150000"/>
              </a:lnSpc>
            </a:pPr>
            <a:r>
              <a:rPr lang="pt-BR" sz="1600" b="0" i="0" u="none" strike="noStrike" baseline="0" dirty="0">
                <a:solidFill>
                  <a:srgbClr val="6589B2"/>
                </a:solidFill>
                <a:latin typeface="Montserrat Thin" panose="00000300000000000000" pitchFamily="2" charset="0"/>
              </a:rPr>
              <a:t>◆</a:t>
            </a:r>
            <a:r>
              <a:rPr lang="pt-BR" sz="1600" b="0" i="0" u="none" strike="noStrike" baseline="0" dirty="0">
                <a:solidFill>
                  <a:srgbClr val="4A625C"/>
                </a:solidFill>
                <a:latin typeface="Montserrat Thin" panose="00000300000000000000" pitchFamily="2" charset="0"/>
              </a:rPr>
              <a:t> </a:t>
            </a:r>
            <a:r>
              <a:rPr lang="pt-BR" sz="1600" b="0" i="0" u="none" strike="noStrike" baseline="0" dirty="0">
                <a:solidFill>
                  <a:srgbClr val="000000"/>
                </a:solidFill>
                <a:latin typeface="Poppins" panose="00000500000000000000" pitchFamily="2" charset="0"/>
              </a:rPr>
              <a:t>cântece și povestiri de viață; </a:t>
            </a:r>
          </a:p>
          <a:p>
            <a:pPr>
              <a:lnSpc>
                <a:spcPct val="150000"/>
              </a:lnSpc>
            </a:pPr>
            <a:r>
              <a:rPr lang="ro-RO" sz="1600" b="0" i="0" u="none" strike="noStrike" baseline="0" dirty="0">
                <a:solidFill>
                  <a:srgbClr val="6589B2"/>
                </a:solidFill>
                <a:latin typeface="Montserrat Thin" panose="00000300000000000000" pitchFamily="2" charset="0"/>
              </a:rPr>
              <a:t>◆</a:t>
            </a:r>
            <a:r>
              <a:rPr lang="ro-RO" sz="1600" b="0" i="0" u="none" strike="noStrike" baseline="0" dirty="0">
                <a:solidFill>
                  <a:srgbClr val="4A625C"/>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copiii sau tinerii să aibă un moment organizat și prezentat de ei; </a:t>
            </a:r>
          </a:p>
          <a:p>
            <a:pPr>
              <a:lnSpc>
                <a:spcPct val="150000"/>
              </a:lnSpc>
            </a:pPr>
            <a:r>
              <a:rPr lang="ro-RO" sz="1600" b="0" i="0" u="none" strike="noStrike" baseline="0" dirty="0">
                <a:solidFill>
                  <a:srgbClr val="6589B2"/>
                </a:solidFill>
                <a:latin typeface="Montserrat Thin" panose="00000300000000000000" pitchFamily="2" charset="0"/>
              </a:rPr>
              <a:t>◆</a:t>
            </a:r>
            <a:r>
              <a:rPr lang="ro-RO" sz="1600" b="0" i="0" u="none" strike="noStrike" baseline="0" dirty="0">
                <a:solidFill>
                  <a:srgbClr val="4A625C"/>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copil sau tânăr care predică 5-10 minute, urmat de câteva intervenții din </a:t>
            </a:r>
          </a:p>
          <a:p>
            <a:pPr>
              <a:lnSpc>
                <a:spcPct val="150000"/>
              </a:lnSpc>
            </a:pPr>
            <a:r>
              <a:rPr lang="ro-RO" sz="1600" b="0" i="0" u="none" strike="noStrike" baseline="0" dirty="0">
                <a:solidFill>
                  <a:srgbClr val="000000"/>
                </a:solidFill>
                <a:latin typeface="Poppins" panose="00000500000000000000" pitchFamily="2" charset="0"/>
              </a:rPr>
              <a:t>partea celor prezenți despre subiectul prezentat, rugăciuni și imnuri; </a:t>
            </a:r>
          </a:p>
          <a:p>
            <a:pPr>
              <a:lnSpc>
                <a:spcPct val="150000"/>
              </a:lnSpc>
            </a:pPr>
            <a:r>
              <a:rPr lang="ro-RO" sz="1600" b="0" i="0" u="none" strike="noStrike" baseline="0" dirty="0">
                <a:solidFill>
                  <a:srgbClr val="6589B2"/>
                </a:solidFill>
                <a:latin typeface="Montserrat Thin" panose="00000300000000000000" pitchFamily="2" charset="0"/>
              </a:rPr>
              <a:t>◆</a:t>
            </a:r>
            <a:r>
              <a:rPr lang="ro-RO" sz="1600" b="0" i="0" u="none" strike="noStrike" baseline="0" dirty="0">
                <a:solidFill>
                  <a:srgbClr val="4A625C"/>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familiile comunității să prezinte pe rând, câte una în fiecare ocazie, </a:t>
            </a:r>
          </a:p>
          <a:p>
            <a:pPr>
              <a:lnSpc>
                <a:spcPct val="150000"/>
              </a:lnSpc>
            </a:pPr>
            <a:r>
              <a:rPr lang="it-IT" sz="1600" b="0" i="0" u="none" strike="noStrike" baseline="0" dirty="0">
                <a:solidFill>
                  <a:srgbClr val="000000"/>
                </a:solidFill>
                <a:latin typeface="Poppins" panose="00000500000000000000" pitchFamily="2" charset="0"/>
              </a:rPr>
              <a:t>momente din viața și credința lor; </a:t>
            </a:r>
            <a:endParaRPr lang="ro-RO" sz="1600" dirty="0"/>
          </a:p>
        </p:txBody>
      </p:sp>
      <p:pic>
        <p:nvPicPr>
          <p:cNvPr id="5" name="Imagine 4" descr="O imagine care conține Font, text, număr, simbol&#10;&#10;Descriere generată automat">
            <a:hlinkClick r:id="rId2" action="ppaction://hlinksldjump"/>
            <a:extLst>
              <a:ext uri="{FF2B5EF4-FFF2-40B4-BE49-F238E27FC236}">
                <a16:creationId xmlns:a16="http://schemas.microsoft.com/office/drawing/2014/main" id="{747A611F-ED53-9727-C85A-91B684A5C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D0E8BC59-1BDD-E072-2638-FB28D441DC93}"/>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931446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06ED0-3A85-5815-D629-EF45ED568D06}"/>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6AA7C67A-1B0B-FF7E-6DCB-D8D86A2F31AB}"/>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Cum țineau Sabatul </a:t>
            </a:r>
            <a:br>
              <a:rPr lang="ro-RO" sz="3200" b="0"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 Isus și primii creștini?</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84CAA6EB-2DD1-6687-B2E4-80E581D222C0}"/>
              </a:ext>
            </a:extLst>
          </p:cNvPr>
          <p:cNvSpPr txBox="1"/>
          <p:nvPr/>
        </p:nvSpPr>
        <p:spPr>
          <a:xfrm>
            <a:off x="838200" y="1690688"/>
            <a:ext cx="10115550" cy="3012107"/>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Ce făcea Domnul Isus în Sabat dimineața? Stă scris că Domnul </a:t>
            </a:r>
            <a:r>
              <a:rPr lang="ro-RO" sz="1600" b="0" i="1" u="none" strike="noStrike" baseline="0" dirty="0">
                <a:solidFill>
                  <a:srgbClr val="000000"/>
                </a:solidFill>
                <a:latin typeface="Poppins" panose="00000500000000000000" pitchFamily="2" charset="0"/>
              </a:rPr>
              <a:t>intra în sinagogă și citea din Scripturi </a:t>
            </a:r>
            <a:r>
              <a:rPr lang="ro-RO" sz="1600" b="0" i="0" u="none" strike="noStrike" baseline="0" dirty="0">
                <a:solidFill>
                  <a:srgbClr val="000000"/>
                </a:solidFill>
                <a:latin typeface="Poppins" panose="00000500000000000000" pitchFamily="2" charset="0"/>
              </a:rPr>
              <a:t>(Luca 4:16), </a:t>
            </a:r>
            <a:r>
              <a:rPr lang="ro-RO" sz="1600" b="0" i="1" u="none" strike="noStrike" baseline="0" dirty="0">
                <a:solidFill>
                  <a:srgbClr val="000000"/>
                </a:solidFill>
                <a:latin typeface="Poppins" panose="00000500000000000000" pitchFamily="2" charset="0"/>
              </a:rPr>
              <a:t>instruia poporul </a:t>
            </a:r>
            <a:r>
              <a:rPr lang="ro-RO" sz="1600" b="0" i="0" u="none" strike="noStrike" baseline="0" dirty="0">
                <a:solidFill>
                  <a:srgbClr val="000000"/>
                </a:solidFill>
                <a:latin typeface="Poppins" panose="00000500000000000000" pitchFamily="2" charset="0"/>
              </a:rPr>
              <a:t>(Luca 6:6; 13:10) și </a:t>
            </a:r>
            <a:r>
              <a:rPr lang="ro-RO" sz="1600" b="0" i="1" u="none" strike="noStrike" baseline="0" dirty="0">
                <a:solidFill>
                  <a:srgbClr val="000000"/>
                </a:solidFill>
                <a:latin typeface="Poppins" panose="00000500000000000000" pitchFamily="2" charset="0"/>
              </a:rPr>
              <a:t>vindeca</a:t>
            </a:r>
            <a:r>
              <a:rPr lang="ro-RO" sz="1600" b="0" i="0" u="none" strike="noStrike" baseline="0" dirty="0">
                <a:solidFill>
                  <a:srgbClr val="000000"/>
                </a:solidFill>
                <a:latin typeface="Poppins" panose="00000500000000000000" pitchFamily="2" charset="0"/>
              </a:rPr>
              <a:t>, adică îi dezlega pe oameni de neputințele lor (Luca 6:6-10; 13:15-17; Ioan 5:9-17; 9:11-16). După participarea la sinagogă în prima parte a zilei, putem intui că Domnul mergea să </a:t>
            </a:r>
            <a:r>
              <a:rPr lang="ro-RO" sz="1600" b="0" i="1" u="none" strike="noStrike" baseline="0" dirty="0">
                <a:solidFill>
                  <a:srgbClr val="000000"/>
                </a:solidFill>
                <a:latin typeface="Poppins" panose="00000500000000000000" pitchFamily="2" charset="0"/>
              </a:rPr>
              <a:t>mănânce</a:t>
            </a:r>
            <a:r>
              <a:rPr lang="ro-RO" sz="1600" b="0" i="0" u="none" strike="noStrike" baseline="0" dirty="0">
                <a:solidFill>
                  <a:srgbClr val="000000"/>
                </a:solidFill>
                <a:latin typeface="Poppins" panose="00000500000000000000" pitchFamily="2" charset="0"/>
              </a:rPr>
              <a:t>. Știm că s-a dus împreună cu prietenii apropiați în casa lui Simon, unde i-a vindecat soacra și a fost slujit de ea (Luca 4:38-39), sau în casa unuia din liderii fariseilor (Luca 14:1), ca să prânzească. Mai știm că ultimul Său Sabat înainte de moarte a fost petrecut în </a:t>
            </a:r>
            <a:r>
              <a:rPr lang="ro-RO" sz="1600" b="0" i="0" u="none" strike="noStrike" baseline="0" dirty="0" err="1">
                <a:solidFill>
                  <a:srgbClr val="000000"/>
                </a:solidFill>
                <a:latin typeface="Poppins" panose="00000500000000000000" pitchFamily="2" charset="0"/>
              </a:rPr>
              <a:t>Betania</a:t>
            </a:r>
            <a:r>
              <a:rPr lang="ro-RO" sz="1600" b="0" i="0" u="none" strike="noStrike" baseline="0" dirty="0">
                <a:solidFill>
                  <a:srgbClr val="000000"/>
                </a:solidFill>
                <a:latin typeface="Poppins" panose="00000500000000000000" pitchFamily="2" charset="0"/>
              </a:rPr>
              <a:t>, căutând </a:t>
            </a:r>
            <a:r>
              <a:rPr lang="ro-RO" sz="1600" b="0" i="1" u="none" strike="noStrike" baseline="0" dirty="0">
                <a:solidFill>
                  <a:srgbClr val="000000"/>
                </a:solidFill>
                <a:latin typeface="Poppins" panose="00000500000000000000" pitchFamily="2" charset="0"/>
              </a:rPr>
              <a:t>repaus și recreere </a:t>
            </a:r>
            <a:r>
              <a:rPr lang="ro-RO" sz="1600" b="0" i="0" u="none" strike="noStrike" baseline="0" dirty="0">
                <a:solidFill>
                  <a:srgbClr val="000000"/>
                </a:solidFill>
                <a:latin typeface="Poppins" panose="00000500000000000000" pitchFamily="2" charset="0"/>
              </a:rPr>
              <a:t>în locuința pașnică a lui Lazăr (Ellen G. White, </a:t>
            </a:r>
            <a:r>
              <a:rPr lang="ro-RO" sz="1600" b="0" i="1" u="none" strike="noStrike" baseline="0" dirty="0">
                <a:solidFill>
                  <a:srgbClr val="000000"/>
                </a:solidFill>
                <a:latin typeface="Poppins" panose="00000500000000000000" pitchFamily="2" charset="0"/>
              </a:rPr>
              <a:t>Viața lui Isus, </a:t>
            </a:r>
            <a:r>
              <a:rPr lang="ro-RO" sz="1600" b="0" i="0" u="none" strike="noStrike" baseline="0" dirty="0">
                <a:solidFill>
                  <a:srgbClr val="000000"/>
                </a:solidFill>
                <a:latin typeface="Poppins" panose="00000500000000000000" pitchFamily="2" charset="0"/>
              </a:rPr>
              <a:t>ed. 2015, p. 449). </a:t>
            </a:r>
            <a:endParaRPr lang="ro-RO" sz="1200" b="0" i="0" u="none" strike="noStrike" baseline="0" dirty="0">
              <a:solidFill>
                <a:srgbClr val="000000"/>
              </a:solidFill>
              <a:latin typeface="Poppins" panose="00000500000000000000" pitchFamily="2" charset="0"/>
            </a:endParaRPr>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2D69E2F7-7441-6C29-51CA-199EF5971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419C5333-4CAF-E90A-6D5E-AA67F0C0634E}"/>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3328633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3DBBC-AC3B-64A7-805D-1BAA219B7828}"/>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51EA43FE-50B1-ADDE-2D78-F6D98375DF00}"/>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Cum țineau Sabatul </a:t>
            </a:r>
            <a:br>
              <a:rPr lang="ro-RO" sz="3200" b="0"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 Isus și primii creștini?</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5D0E02E0-FD90-040B-844D-BB4C879D47A4}"/>
              </a:ext>
            </a:extLst>
          </p:cNvPr>
          <p:cNvSpPr txBox="1"/>
          <p:nvPr/>
        </p:nvSpPr>
        <p:spPr>
          <a:xfrm>
            <a:off x="838200" y="1690688"/>
            <a:ext cx="10115550" cy="1904111"/>
          </a:xfrm>
          <a:prstGeom prst="rect">
            <a:avLst/>
          </a:prstGeom>
          <a:noFill/>
        </p:spPr>
        <p:txBody>
          <a:bodyPr wrap="square" rtlCol="0">
            <a:spAutoFit/>
          </a:bodyPr>
          <a:lstStyle/>
          <a:p>
            <a:pPr>
              <a:lnSpc>
                <a:spcPct val="150000"/>
              </a:lnSpc>
            </a:pPr>
            <a:r>
              <a:rPr lang="ro-RO" sz="1600" b="0" i="1" u="none" strike="noStrike" baseline="0" dirty="0">
                <a:solidFill>
                  <a:srgbClr val="000000"/>
                </a:solidFill>
                <a:latin typeface="Poppins" panose="00000500000000000000" pitchFamily="2" charset="0"/>
              </a:rPr>
              <a:t>Primele slujbe creștine. </a:t>
            </a:r>
            <a:r>
              <a:rPr lang="ro-RO" sz="1600" b="0" i="0" u="none" strike="noStrike" baseline="0" dirty="0">
                <a:solidFill>
                  <a:srgbClr val="000000"/>
                </a:solidFill>
                <a:latin typeface="Poppins" panose="00000500000000000000" pitchFamily="2" charset="0"/>
              </a:rPr>
              <a:t>După coborârea Duhului Sfânt, programul de închinare al primilor creștini cuprindea comuniune zilnică, instruire și legătură frățească, oferirea de daruri generoase, ceremonia frângerii pâinii, rugăciuni, prezență zilnică la Templu, citirea Scripturii, mărturisiri și laude aduse Domnului, precum și înmulțirea numărului de participanți și de ucenici (Faptele apostolilor 2:42-47; 6:1,7; 12:24; 20:7; 1 Corinteni 16:1-3). </a:t>
            </a:r>
            <a:endParaRPr lang="ro-RO" sz="1100" b="0" i="0" u="none" strike="noStrike" baseline="0" dirty="0">
              <a:solidFill>
                <a:srgbClr val="000000"/>
              </a:solidFill>
              <a:latin typeface="Poppins" panose="00000500000000000000" pitchFamily="2" charset="0"/>
            </a:endParaRPr>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C29DA689-428F-9A29-81A2-024E079EA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40B8D723-8A31-D377-9AD3-D0FBFD8BA97F}"/>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1668759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62CA0-9F8A-43E5-237A-740D1BD8CC2F}"/>
            </a:ext>
          </a:extLst>
        </p:cNvPr>
        <p:cNvGrpSpPr/>
        <p:nvPr/>
      </p:nvGrpSpPr>
      <p:grpSpPr>
        <a:xfrm>
          <a:off x="0" y="0"/>
          <a:ext cx="0" cy="0"/>
          <a:chOff x="0" y="0"/>
          <a:chExt cx="0" cy="0"/>
        </a:xfrm>
      </p:grpSpPr>
      <p:pic>
        <p:nvPicPr>
          <p:cNvPr id="7" name="Imagine 6">
            <a:extLst>
              <a:ext uri="{FF2B5EF4-FFF2-40B4-BE49-F238E27FC236}">
                <a16:creationId xmlns:a16="http://schemas.microsoft.com/office/drawing/2014/main" id="{3A0F7C2A-6CC0-2CDC-2B08-AE96FCE25A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3826">
            <a:off x="2395537" y="1979463"/>
            <a:ext cx="7400925" cy="4146987"/>
          </a:xfrm>
          <a:prstGeom prst="rect">
            <a:avLst/>
          </a:prstGeom>
        </p:spPr>
      </p:pic>
      <p:sp>
        <p:nvSpPr>
          <p:cNvPr id="2" name="Titlu 1">
            <a:extLst>
              <a:ext uri="{FF2B5EF4-FFF2-40B4-BE49-F238E27FC236}">
                <a16:creationId xmlns:a16="http://schemas.microsoft.com/office/drawing/2014/main" id="{995FDE4A-F9C0-2255-FF21-BD6D6EFA1A45}"/>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Cum țineau Sabatul </a:t>
            </a:r>
            <a:br>
              <a:rPr lang="ro-RO" sz="3200" b="0"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 Isus și primii creștini?</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497FC44F-555C-ABDB-3335-72D3DE42F5A3}"/>
              </a:ext>
            </a:extLst>
          </p:cNvPr>
          <p:cNvSpPr txBox="1"/>
          <p:nvPr/>
        </p:nvSpPr>
        <p:spPr>
          <a:xfrm>
            <a:off x="2896070" y="2474435"/>
            <a:ext cx="6399857" cy="3011978"/>
          </a:xfrm>
          <a:prstGeom prst="rect">
            <a:avLst/>
          </a:prstGeom>
          <a:noFill/>
        </p:spPr>
        <p:txBody>
          <a:bodyPr wrap="square" rtlCol="0">
            <a:spAutoFit/>
          </a:bodyPr>
          <a:lstStyle/>
          <a:p>
            <a:pPr algn="ctr">
              <a:lnSpc>
                <a:spcPct val="150000"/>
              </a:lnSpc>
            </a:pPr>
            <a:r>
              <a:rPr lang="ro-RO" sz="1600" b="0" i="0" u="none" strike="noStrike" baseline="0" dirty="0">
                <a:solidFill>
                  <a:schemeClr val="accent2">
                    <a:lumMod val="50000"/>
                  </a:schemeClr>
                </a:solidFill>
                <a:latin typeface="Poppins Medium" panose="00000600000000000000" pitchFamily="2" charset="0"/>
              </a:rPr>
              <a:t>„Sabatul a fost făcut pentru om, </a:t>
            </a:r>
          </a:p>
          <a:p>
            <a:pPr algn="ctr">
              <a:lnSpc>
                <a:spcPct val="150000"/>
              </a:lnSpc>
            </a:pPr>
            <a:r>
              <a:rPr lang="ro-RO" sz="1600" b="0" i="0" u="none" strike="noStrike" baseline="0" dirty="0">
                <a:solidFill>
                  <a:schemeClr val="accent2">
                    <a:lumMod val="50000"/>
                  </a:schemeClr>
                </a:solidFill>
                <a:latin typeface="Poppins Medium" panose="00000600000000000000" pitchFamily="2" charset="0"/>
              </a:rPr>
              <a:t>iar nu omul pentru Sabat.” </a:t>
            </a:r>
          </a:p>
          <a:p>
            <a:pPr algn="ctr">
              <a:lnSpc>
                <a:spcPct val="150000"/>
              </a:lnSpc>
            </a:pPr>
            <a:r>
              <a:rPr lang="ro-RO" sz="1600" b="0" i="0" u="none" strike="noStrike" baseline="0" dirty="0">
                <a:solidFill>
                  <a:schemeClr val="accent2">
                    <a:lumMod val="50000"/>
                  </a:schemeClr>
                </a:solidFill>
                <a:latin typeface="Poppins Light" panose="00000400000000000000" pitchFamily="2" charset="0"/>
              </a:rPr>
              <a:t>Marcu 2:27 </a:t>
            </a:r>
          </a:p>
          <a:p>
            <a:pPr algn="ctr">
              <a:lnSpc>
                <a:spcPct val="150000"/>
              </a:lnSpc>
            </a:pPr>
            <a:endParaRPr lang="ro-RO" sz="1600" dirty="0">
              <a:solidFill>
                <a:schemeClr val="accent2">
                  <a:lumMod val="50000"/>
                </a:schemeClr>
              </a:solidFill>
              <a:latin typeface="Poppins Light" panose="00000400000000000000" pitchFamily="2" charset="0"/>
            </a:endParaRPr>
          </a:p>
          <a:p>
            <a:pPr algn="ctr">
              <a:lnSpc>
                <a:spcPct val="150000"/>
              </a:lnSpc>
            </a:pPr>
            <a:r>
              <a:rPr lang="ro-RO" sz="1600" b="0" i="0" u="none" strike="noStrike" baseline="0" dirty="0">
                <a:solidFill>
                  <a:schemeClr val="accent2">
                    <a:lumMod val="50000"/>
                  </a:schemeClr>
                </a:solidFill>
                <a:latin typeface="Poppins Medium" panose="00000600000000000000" pitchFamily="2" charset="0"/>
              </a:rPr>
              <a:t>„Această instituție sfântă nu a fost dată pentru a veni </a:t>
            </a:r>
          </a:p>
          <a:p>
            <a:pPr algn="ctr">
              <a:lnSpc>
                <a:spcPct val="150000"/>
              </a:lnSpc>
            </a:pPr>
            <a:r>
              <a:rPr lang="ro-RO" sz="1600" b="0" i="0" u="none" strike="noStrike" baseline="0" dirty="0">
                <a:solidFill>
                  <a:schemeClr val="accent2">
                    <a:lumMod val="50000"/>
                  </a:schemeClr>
                </a:solidFill>
                <a:latin typeface="Poppins Medium" panose="00000600000000000000" pitchFamily="2" charset="0"/>
              </a:rPr>
              <a:t>în opoziție cu nevoile oamenilor, aducând durere </a:t>
            </a:r>
          </a:p>
          <a:p>
            <a:pPr algn="ctr">
              <a:lnSpc>
                <a:spcPct val="150000"/>
              </a:lnSpc>
            </a:pPr>
            <a:r>
              <a:rPr lang="ro-RO" sz="1600" b="0" i="0" u="none" strike="noStrike" baseline="0" dirty="0">
                <a:solidFill>
                  <a:schemeClr val="accent2">
                    <a:lumMod val="50000"/>
                  </a:schemeClr>
                </a:solidFill>
                <a:latin typeface="Poppins Medium" panose="00000600000000000000" pitchFamily="2" charset="0"/>
              </a:rPr>
              <a:t>și disconfort, în loc de binecuvântare.” </a:t>
            </a:r>
          </a:p>
          <a:p>
            <a:pPr algn="ctr">
              <a:lnSpc>
                <a:spcPct val="150000"/>
              </a:lnSpc>
            </a:pPr>
            <a:r>
              <a:rPr lang="it-IT" sz="1600" b="0" i="0" u="none" strike="noStrike" baseline="0" dirty="0">
                <a:solidFill>
                  <a:schemeClr val="accent2">
                    <a:lumMod val="50000"/>
                  </a:schemeClr>
                </a:solidFill>
                <a:latin typeface="Poppins Light" panose="00000400000000000000" pitchFamily="2" charset="0"/>
              </a:rPr>
              <a:t>Ellen G. White, </a:t>
            </a:r>
            <a:r>
              <a:rPr lang="it-IT" sz="1600" b="0" i="1" u="none" strike="noStrike" baseline="0" dirty="0">
                <a:solidFill>
                  <a:schemeClr val="accent2">
                    <a:lumMod val="50000"/>
                  </a:schemeClr>
                </a:solidFill>
                <a:latin typeface="Poppins Light" panose="00000400000000000000" pitchFamily="2" charset="0"/>
              </a:rPr>
              <a:t>Mărturii despre Sabat</a:t>
            </a:r>
            <a:r>
              <a:rPr lang="it-IT" sz="1600" b="0" i="0" u="none" strike="noStrike" baseline="0" dirty="0">
                <a:solidFill>
                  <a:schemeClr val="accent2">
                    <a:lumMod val="50000"/>
                  </a:schemeClr>
                </a:solidFill>
                <a:latin typeface="Poppins Light" panose="00000400000000000000" pitchFamily="2" charset="0"/>
              </a:rPr>
              <a:t>, ed. cit., p. 21</a:t>
            </a:r>
            <a:endParaRPr lang="ro-RO" sz="400" dirty="0">
              <a:solidFill>
                <a:schemeClr val="accent2">
                  <a:lumMod val="50000"/>
                </a:schemeClr>
              </a:solidFill>
            </a:endParaRPr>
          </a:p>
        </p:txBody>
      </p:sp>
      <p:pic>
        <p:nvPicPr>
          <p:cNvPr id="9" name="Imagine 8" descr="O imagine care conține Font, text, număr, simbol&#10;&#10;Descriere generată automat">
            <a:hlinkClick r:id="rId3" action="ppaction://hlinksldjump"/>
            <a:extLst>
              <a:ext uri="{FF2B5EF4-FFF2-40B4-BE49-F238E27FC236}">
                <a16:creationId xmlns:a16="http://schemas.microsoft.com/office/drawing/2014/main" id="{049CA6B7-21A5-2DF5-BEA7-B46E41C259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1518716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54E8A-7D5B-E741-0A6A-B0089AF03BE0}"/>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FEA9B05F-4659-9FC4-1BB0-173540ABBD92}"/>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CA572709-EA8A-6015-7D95-C65A413FC696}"/>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642C12B0-3F1B-0191-F215-692497095A60}"/>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40820289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BD1CB-1B37-852E-A3D3-777BAC4B7D1D}"/>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8D1136B1-787A-1929-9B05-6693B45BF7FB}"/>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B8EEA1ED-D207-3B0B-801E-8EB3A9F71E05}"/>
              </a:ext>
            </a:extLst>
          </p:cNvPr>
          <p:cNvSpPr txBox="1"/>
          <p:nvPr/>
        </p:nvSpPr>
        <p:spPr>
          <a:xfrm>
            <a:off x="838200" y="1690688"/>
            <a:ext cx="10115550" cy="426784"/>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Care a fost modelul Domnului Isus și ce principii biblice găsim în Spiritul Profetic? </a:t>
            </a:r>
            <a:endParaRPr lang="ro-RO" sz="1100" b="0" i="0" u="none" strike="noStrike" baseline="0" dirty="0">
              <a:solidFill>
                <a:srgbClr val="000000"/>
              </a:solidFill>
              <a:latin typeface="Poppins" panose="00000500000000000000" pitchFamily="2" charset="0"/>
            </a:endParaRPr>
          </a:p>
        </p:txBody>
      </p:sp>
      <p:pic>
        <p:nvPicPr>
          <p:cNvPr id="7" name="Imagine 6">
            <a:extLst>
              <a:ext uri="{FF2B5EF4-FFF2-40B4-BE49-F238E27FC236}">
                <a16:creationId xmlns:a16="http://schemas.microsoft.com/office/drawing/2014/main" id="{B529397E-B7B2-E41C-2EC9-F2E1A038B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00988">
            <a:off x="2980400" y="2876157"/>
            <a:ext cx="5831152" cy="2867415"/>
          </a:xfrm>
          <a:prstGeom prst="rect">
            <a:avLst/>
          </a:prstGeom>
        </p:spPr>
      </p:pic>
      <p:sp>
        <p:nvSpPr>
          <p:cNvPr id="9" name="CasetăText 8">
            <a:extLst>
              <a:ext uri="{FF2B5EF4-FFF2-40B4-BE49-F238E27FC236}">
                <a16:creationId xmlns:a16="http://schemas.microsoft.com/office/drawing/2014/main" id="{EB803A9A-1B94-7337-6B50-E4584511633A}"/>
              </a:ext>
            </a:extLst>
          </p:cNvPr>
          <p:cNvSpPr txBox="1"/>
          <p:nvPr/>
        </p:nvSpPr>
        <p:spPr>
          <a:xfrm>
            <a:off x="2814638" y="3452419"/>
            <a:ext cx="6162674" cy="1714893"/>
          </a:xfrm>
          <a:prstGeom prst="rect">
            <a:avLst/>
          </a:prstGeom>
          <a:noFill/>
        </p:spPr>
        <p:txBody>
          <a:bodyPr wrap="square">
            <a:spAutoFit/>
          </a:bodyPr>
          <a:lstStyle/>
          <a:p>
            <a:pPr algn="ctr">
              <a:lnSpc>
                <a:spcPct val="150000"/>
              </a:lnSpc>
            </a:pPr>
            <a:r>
              <a:rPr lang="ro-RO" sz="1800" b="0" i="0" u="none" strike="noStrike" baseline="0" dirty="0">
                <a:solidFill>
                  <a:schemeClr val="accent2">
                    <a:lumMod val="50000"/>
                  </a:schemeClr>
                </a:solidFill>
                <a:latin typeface="Poppins Medium" panose="00000600000000000000" pitchFamily="2" charset="0"/>
              </a:rPr>
              <a:t>„Șase zile să lucrați; dar ziua </a:t>
            </a:r>
          </a:p>
          <a:p>
            <a:pPr algn="ctr">
              <a:lnSpc>
                <a:spcPct val="150000"/>
              </a:lnSpc>
            </a:pPr>
            <a:r>
              <a:rPr lang="ro-RO" sz="1800" b="0" i="0" u="none" strike="noStrike" baseline="0" dirty="0">
                <a:solidFill>
                  <a:schemeClr val="accent2">
                    <a:lumMod val="50000"/>
                  </a:schemeClr>
                </a:solidFill>
                <a:latin typeface="Poppins Medium" panose="00000600000000000000" pitchFamily="2" charset="0"/>
              </a:rPr>
              <a:t>a șaptea este Sabatul, ziua de </a:t>
            </a:r>
          </a:p>
          <a:p>
            <a:pPr algn="ctr">
              <a:lnSpc>
                <a:spcPct val="150000"/>
              </a:lnSpc>
            </a:pPr>
            <a:r>
              <a:rPr lang="ro-RO" sz="1800" b="0" i="0" u="none" strike="noStrike" baseline="0" dirty="0">
                <a:solidFill>
                  <a:schemeClr val="accent2">
                    <a:lumMod val="50000"/>
                  </a:schemeClr>
                </a:solidFill>
                <a:latin typeface="Poppins Medium" panose="00000600000000000000" pitchFamily="2" charset="0"/>
              </a:rPr>
              <a:t>odihnă, </a:t>
            </a:r>
            <a:r>
              <a:rPr lang="ro-RO" sz="1800" b="1" i="0" u="none" strike="noStrike" baseline="0" dirty="0">
                <a:solidFill>
                  <a:schemeClr val="accent2">
                    <a:lumMod val="50000"/>
                  </a:schemeClr>
                </a:solidFill>
                <a:latin typeface="Poppins" panose="00000500000000000000" pitchFamily="2" charset="0"/>
              </a:rPr>
              <a:t>cu o adunare sfântă</a:t>
            </a:r>
            <a:r>
              <a:rPr lang="ro-RO" sz="1800" b="0" i="0" u="none" strike="noStrike" baseline="0" dirty="0">
                <a:solidFill>
                  <a:schemeClr val="accent2">
                    <a:lumMod val="50000"/>
                  </a:schemeClr>
                </a:solidFill>
                <a:latin typeface="Poppins Medium" panose="00000600000000000000" pitchFamily="2" charset="0"/>
              </a:rPr>
              <a:t>.” </a:t>
            </a:r>
          </a:p>
          <a:p>
            <a:pPr algn="ctr">
              <a:lnSpc>
                <a:spcPct val="150000"/>
              </a:lnSpc>
            </a:pPr>
            <a:r>
              <a:rPr lang="ro-RO" sz="1800" b="0" i="0" u="none" strike="noStrike" baseline="0" dirty="0" err="1">
                <a:solidFill>
                  <a:schemeClr val="accent2">
                    <a:lumMod val="50000"/>
                  </a:schemeClr>
                </a:solidFill>
                <a:latin typeface="Poppins Light" panose="00000400000000000000" pitchFamily="2" charset="0"/>
              </a:rPr>
              <a:t>Leviticul</a:t>
            </a:r>
            <a:r>
              <a:rPr lang="ro-RO" sz="1800" b="0" i="0" u="none" strike="noStrike" baseline="0" dirty="0">
                <a:solidFill>
                  <a:schemeClr val="accent2">
                    <a:lumMod val="50000"/>
                  </a:schemeClr>
                </a:solidFill>
                <a:latin typeface="Poppins Light" panose="00000400000000000000" pitchFamily="2" charset="0"/>
              </a:rPr>
              <a:t> 23:3</a:t>
            </a:r>
            <a:endParaRPr lang="ro-RO" sz="400" dirty="0">
              <a:solidFill>
                <a:schemeClr val="accent2">
                  <a:lumMod val="50000"/>
                </a:schemeClr>
              </a:solidFill>
            </a:endParaRPr>
          </a:p>
        </p:txBody>
      </p:sp>
      <p:pic>
        <p:nvPicPr>
          <p:cNvPr id="10" name="Imagine 9" descr="O imagine care conține Font, text, număr, simbol&#10;&#10;Descriere generată automat">
            <a:hlinkClick r:id="rId3" action="ppaction://hlinksldjump"/>
            <a:extLst>
              <a:ext uri="{FF2B5EF4-FFF2-40B4-BE49-F238E27FC236}">
                <a16:creationId xmlns:a16="http://schemas.microsoft.com/office/drawing/2014/main" id="{320225A4-C512-4187-6E68-FBDD00B336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20371803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32C14-3A6F-3285-871A-7FD1C2B7B7CC}"/>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536E35D5-3725-C399-BC30-2C9F3EE901E9}"/>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endParaRPr>
          </a:p>
        </p:txBody>
      </p:sp>
      <p:sp>
        <p:nvSpPr>
          <p:cNvPr id="3" name="CasetăText 2">
            <a:extLst>
              <a:ext uri="{FF2B5EF4-FFF2-40B4-BE49-F238E27FC236}">
                <a16:creationId xmlns:a16="http://schemas.microsoft.com/office/drawing/2014/main" id="{D7CF6636-0B0C-429A-B926-446997E1C27A}"/>
              </a:ext>
            </a:extLst>
          </p:cNvPr>
          <p:cNvSpPr txBox="1"/>
          <p:nvPr/>
        </p:nvSpPr>
        <p:spPr>
          <a:xfrm>
            <a:off x="838200" y="1690688"/>
            <a:ext cx="10379044" cy="4858766"/>
          </a:xfrm>
          <a:prstGeom prst="rect">
            <a:avLst/>
          </a:prstGeom>
          <a:noFill/>
        </p:spPr>
        <p:txBody>
          <a:bodyPr wrap="square" rtlCol="0">
            <a:spAutoFit/>
          </a:bodyPr>
          <a:lstStyle/>
          <a:p>
            <a:pPr marL="342900" indent="-342900">
              <a:lnSpc>
                <a:spcPct val="150000"/>
              </a:lnSpc>
              <a:buAutoNum type="arabicPeriod"/>
            </a:pPr>
            <a:r>
              <a:rPr lang="ro-RO" sz="1600" b="1" i="0" u="none" strike="noStrike" baseline="0" dirty="0">
                <a:solidFill>
                  <a:schemeClr val="accent2">
                    <a:lumMod val="50000"/>
                  </a:schemeClr>
                </a:solidFill>
                <a:latin typeface="Poppins" panose="00000500000000000000" pitchFamily="2" charset="0"/>
              </a:rPr>
              <a:t>Participarea la serviciile divine </a:t>
            </a:r>
          </a:p>
          <a:p>
            <a:pPr marL="342900" indent="-342900">
              <a:lnSpc>
                <a:spcPct val="150000"/>
              </a:lnSpc>
              <a:buAutoNum type="arabicPeriod"/>
            </a:pPr>
            <a:endParaRPr lang="ro-RO" sz="1600" b="0" i="0" u="none" strike="noStrike" baseline="0" dirty="0">
              <a:solidFill>
                <a:srgbClr val="5F2C1D"/>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„Neglijența ta de a participa la serviciile divine publice este o mare greșeală. Privilegiile serviciilor divine sunt tot la fel de benefice și pentru tine ca și pentru ceilalți, și sunt esențiale.” </a:t>
            </a:r>
          </a:p>
          <a:p>
            <a:pPr>
              <a:lnSpc>
                <a:spcPct val="150000"/>
              </a:lnSpc>
            </a:pPr>
            <a:r>
              <a:rPr lang="it-IT" sz="1600" b="0" i="0" u="none" strike="noStrike" baseline="0" dirty="0">
                <a:solidFill>
                  <a:srgbClr val="000000"/>
                </a:solidFill>
                <a:latin typeface="Poppins Thin" panose="00000300000000000000" pitchFamily="2" charset="0"/>
              </a:rPr>
              <a:t>Ellen G. White, </a:t>
            </a:r>
            <a:r>
              <a:rPr lang="it-IT" sz="1600" b="0" i="1" u="none" strike="noStrike" baseline="0" dirty="0">
                <a:solidFill>
                  <a:srgbClr val="000000"/>
                </a:solidFill>
                <a:latin typeface="Poppins Thin" panose="00000300000000000000" pitchFamily="2" charset="0"/>
              </a:rPr>
              <a:t>Sfaturi pentru sănătate</a:t>
            </a:r>
            <a:r>
              <a:rPr lang="it-IT" sz="1600" b="0" i="0" u="none" strike="noStrike" baseline="0" dirty="0">
                <a:solidFill>
                  <a:srgbClr val="000000"/>
                </a:solidFill>
                <a:latin typeface="Poppins Thin" panose="00000300000000000000" pitchFamily="2" charset="0"/>
              </a:rPr>
              <a:t>, ed. 2000, p. 343 </a:t>
            </a:r>
            <a:endParaRPr lang="ro-RO" sz="1600" b="0" i="0" u="none" strike="noStrike" baseline="0" dirty="0">
              <a:solidFill>
                <a:srgbClr val="000000"/>
              </a:solidFill>
              <a:latin typeface="Poppins Thin" panose="00000300000000000000" pitchFamily="2" charset="0"/>
            </a:endParaRPr>
          </a:p>
          <a:p>
            <a:pPr>
              <a:lnSpc>
                <a:spcPct val="150000"/>
              </a:lnSpc>
            </a:pPr>
            <a:endParaRPr lang="ro-RO" sz="160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„Mi-a fost arătat adesea că pastorii bisericilor locale ar trebui să predice mai puțin și să depună un efort mai mare în lucrarea personală. Membrii noștri nu trebuie făcuți să creadă că trebuie să asculte o predică în fiecare Sabat. Mulți dintre aceia care ascultă predicile învață doar puțin, chiar dacă adevărul le este prezentat în propoziții clare. Adesea, ar fi mai folositor dacă adunările de Sabat ar avea caracterul unei ocazii de studiu biblic. Adevărul Bibliei să fie prezentat într-o modalitate atât de simplă și de interesantă, încât toți să înțeleagă cu ușurință principiile mântuirii.” </a:t>
            </a:r>
          </a:p>
          <a:p>
            <a:pPr>
              <a:lnSpc>
                <a:spcPct val="150000"/>
              </a:lnSpc>
            </a:pPr>
            <a:r>
              <a:rPr lang="it-IT" sz="1600" b="0" i="0" u="none" strike="noStrike" baseline="0" dirty="0">
                <a:solidFill>
                  <a:srgbClr val="000000"/>
                </a:solidFill>
                <a:latin typeface="Poppins Thin" panose="00000300000000000000" pitchFamily="2" charset="0"/>
              </a:rPr>
              <a:t>Ellen G. White, </a:t>
            </a:r>
            <a:r>
              <a:rPr lang="it-IT" sz="1600" b="0" i="1" u="none" strike="noStrike" baseline="0" dirty="0">
                <a:solidFill>
                  <a:srgbClr val="000000"/>
                </a:solidFill>
                <a:latin typeface="Poppins Thin" panose="00000300000000000000" pitchFamily="2" charset="0"/>
              </a:rPr>
              <a:t>Evanghelizare</a:t>
            </a:r>
            <a:r>
              <a:rPr lang="it-IT" sz="1600" b="0" i="0" u="none" strike="noStrike" baseline="0" dirty="0">
                <a:solidFill>
                  <a:srgbClr val="000000"/>
                </a:solidFill>
                <a:latin typeface="Poppins Thin" panose="00000300000000000000" pitchFamily="2" charset="0"/>
              </a:rPr>
              <a:t>, ed. 2008, p. 277 </a:t>
            </a:r>
            <a:endParaRPr lang="ro-RO" sz="1200" dirty="0">
              <a:solidFill>
                <a:srgbClr val="000000"/>
              </a:solidFill>
              <a:latin typeface="Poppins Thin" panose="00000300000000000000" pitchFamily="2" charset="0"/>
            </a:endParaRPr>
          </a:p>
        </p:txBody>
      </p:sp>
      <p:pic>
        <p:nvPicPr>
          <p:cNvPr id="9" name="Substituent conținut 8" descr="O imagine care conține Grafică&#10;&#10;Descriere generată automat">
            <a:extLst>
              <a:ext uri="{FF2B5EF4-FFF2-40B4-BE49-F238E27FC236}">
                <a16:creationId xmlns:a16="http://schemas.microsoft.com/office/drawing/2014/main" id="{1713DBF9-C937-9945-7DBA-58E9C19BA070}"/>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72A53C01-3338-37BF-A543-8FC098AE60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1173684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A796B-AAB8-3400-B32B-997E48723311}"/>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0BBA4B20-ECDA-A7D7-8CF8-B7E82CA3B562}"/>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endParaRPr>
          </a:p>
        </p:txBody>
      </p:sp>
      <p:sp>
        <p:nvSpPr>
          <p:cNvPr id="3" name="CasetăText 2">
            <a:extLst>
              <a:ext uri="{FF2B5EF4-FFF2-40B4-BE49-F238E27FC236}">
                <a16:creationId xmlns:a16="http://schemas.microsoft.com/office/drawing/2014/main" id="{300F6E21-38AD-34AE-820D-2B77EE4C7902}"/>
              </a:ext>
            </a:extLst>
          </p:cNvPr>
          <p:cNvSpPr txBox="1"/>
          <p:nvPr/>
        </p:nvSpPr>
        <p:spPr>
          <a:xfrm>
            <a:off x="838200" y="1690688"/>
            <a:ext cx="10379044" cy="2642775"/>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„Adunările din Sabat, serviciile divine de dimineața și de seara din cămin și de la capelă, dacă nu sunt plănuite cu înțelepciune și dacă nu sunt vitalizate de Duhul lui Dumnezeu, pot să devină extrem de formale, de neplăcute și de neatractive, iar tinerilor li se vor părea cele mai obositoare dintre toate activitățile școlare. Adunările sociale și celelalte activități religioase trebuie să fie astfel planificate și organizate, încât să fie nu doar folositoare, ci și atât de plăcute, încât să fie foarte atractive. Rugăciunea făcută împreună va lega inimile de Dumnezeu prin legături durabile.” </a:t>
            </a:r>
          </a:p>
          <a:p>
            <a:pPr>
              <a:lnSpc>
                <a:spcPct val="150000"/>
              </a:lnSpc>
            </a:pPr>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Mărturii pentru Biserică</a:t>
            </a:r>
            <a:r>
              <a:rPr lang="ro-RO" sz="1600" b="0" i="0" u="none" strike="noStrike" baseline="0" dirty="0">
                <a:solidFill>
                  <a:srgbClr val="000000"/>
                </a:solidFill>
                <a:latin typeface="Poppins Thin" panose="00000300000000000000" pitchFamily="2" charset="0"/>
              </a:rPr>
              <a:t>, ed. cit., vol. 6, p. 145 </a:t>
            </a:r>
            <a:endParaRPr lang="ro-RO" sz="1100" dirty="0">
              <a:solidFill>
                <a:srgbClr val="000000"/>
              </a:solidFill>
              <a:latin typeface="Poppins Thin" panose="00000300000000000000" pitchFamily="2" charset="0"/>
            </a:endParaRPr>
          </a:p>
        </p:txBody>
      </p:sp>
      <p:pic>
        <p:nvPicPr>
          <p:cNvPr id="9" name="Substituent conținut 8" descr="O imagine care conține Grafică&#10;&#10;Descriere generată automat">
            <a:extLst>
              <a:ext uri="{FF2B5EF4-FFF2-40B4-BE49-F238E27FC236}">
                <a16:creationId xmlns:a16="http://schemas.microsoft.com/office/drawing/2014/main" id="{0C44A0CF-299D-2584-D166-87AD41BE8B78}"/>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511337BC-CC2C-0BB6-553D-0FD999CE2A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6993085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E176B-23E2-BB4D-3CB9-1A82CF9C504F}"/>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E7EE4F7D-776F-E997-EDA2-99A6F03E72DA}"/>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A92860AB-D172-6845-7489-73F730180F0E}"/>
              </a:ext>
            </a:extLst>
          </p:cNvPr>
          <p:cNvSpPr txBox="1"/>
          <p:nvPr/>
        </p:nvSpPr>
        <p:spPr>
          <a:xfrm>
            <a:off x="838200" y="1690688"/>
            <a:ext cx="10115550" cy="3843103"/>
          </a:xfrm>
          <a:prstGeom prst="rect">
            <a:avLst/>
          </a:prstGeom>
          <a:noFill/>
        </p:spPr>
        <p:txBody>
          <a:bodyPr wrap="square" rtlCol="0">
            <a:spAutoFit/>
          </a:bodyPr>
          <a:lstStyle/>
          <a:p>
            <a:pPr>
              <a:lnSpc>
                <a:spcPct val="150000"/>
              </a:lnSpc>
            </a:pPr>
            <a:r>
              <a:rPr lang="ro-RO" sz="1800" b="1" i="0" u="none" strike="noStrike" baseline="0" dirty="0">
                <a:solidFill>
                  <a:schemeClr val="accent2">
                    <a:lumMod val="50000"/>
                  </a:schemeClr>
                </a:solidFill>
                <a:latin typeface="Poppins" panose="00000500000000000000" pitchFamily="2" charset="0"/>
              </a:rPr>
              <a:t>Exemplul Domnului Isus</a:t>
            </a:r>
          </a:p>
          <a:p>
            <a:pPr>
              <a:lnSpc>
                <a:spcPct val="150000"/>
              </a:lnSpc>
            </a:pPr>
            <a:endParaRPr lang="ro-RO" b="1" dirty="0">
              <a:solidFill>
                <a:srgbClr val="4A625C"/>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„A venit în Nazaret, unde fusese crescut, și, </a:t>
            </a:r>
            <a:r>
              <a:rPr lang="ro-RO" sz="1600" b="1" i="0" u="none" strike="noStrike" baseline="0" dirty="0">
                <a:solidFill>
                  <a:srgbClr val="000000"/>
                </a:solidFill>
                <a:latin typeface="Poppins" panose="00000500000000000000" pitchFamily="2" charset="0"/>
              </a:rPr>
              <a:t>după obiceiul Său</a:t>
            </a:r>
            <a:r>
              <a:rPr lang="ro-RO" sz="1600" b="0" i="0" u="none" strike="noStrike" baseline="0" dirty="0">
                <a:solidFill>
                  <a:srgbClr val="000000"/>
                </a:solidFill>
                <a:latin typeface="Poppins" panose="00000500000000000000" pitchFamily="2" charset="0"/>
              </a:rPr>
              <a:t>, în ziua Sabatului a intrat </a:t>
            </a:r>
          </a:p>
          <a:p>
            <a:pPr>
              <a:lnSpc>
                <a:spcPct val="150000"/>
              </a:lnSpc>
            </a:pPr>
            <a:r>
              <a:rPr lang="en-US" sz="1600" b="0" i="0" u="none" strike="noStrike" baseline="0" dirty="0" err="1">
                <a:solidFill>
                  <a:srgbClr val="000000"/>
                </a:solidFill>
                <a:latin typeface="Poppins" panose="00000500000000000000" pitchFamily="2" charset="0"/>
              </a:rPr>
              <a:t>în</a:t>
            </a:r>
            <a:r>
              <a:rPr lang="en-US" sz="1600" b="0" i="0" u="none" strike="noStrike" baseline="0" dirty="0">
                <a:solidFill>
                  <a:srgbClr val="000000"/>
                </a:solidFill>
                <a:latin typeface="Poppins" panose="00000500000000000000" pitchFamily="2" charset="0"/>
              </a:rPr>
              <a:t> </a:t>
            </a:r>
            <a:r>
              <a:rPr lang="en-US" sz="1600" b="0" i="0" u="none" strike="noStrike" baseline="0" dirty="0" err="1">
                <a:solidFill>
                  <a:srgbClr val="000000"/>
                </a:solidFill>
                <a:latin typeface="Poppins" panose="00000500000000000000" pitchFamily="2" charset="0"/>
              </a:rPr>
              <a:t>sinagogă</a:t>
            </a:r>
            <a:r>
              <a:rPr lang="en-US" sz="1600" b="0" i="0" u="none" strike="noStrike" baseline="0" dirty="0">
                <a:solidFill>
                  <a:srgbClr val="000000"/>
                </a:solidFill>
                <a:latin typeface="Poppins" panose="00000500000000000000" pitchFamily="2" charset="0"/>
              </a:rPr>
              <a:t>. S-a </a:t>
            </a:r>
            <a:r>
              <a:rPr lang="en-US" sz="1600" b="0" i="0" u="none" strike="noStrike" baseline="0" dirty="0" err="1">
                <a:solidFill>
                  <a:srgbClr val="000000"/>
                </a:solidFill>
                <a:latin typeface="Poppins" panose="00000500000000000000" pitchFamily="2" charset="0"/>
              </a:rPr>
              <a:t>sculat</a:t>
            </a:r>
            <a:r>
              <a:rPr lang="en-US" sz="1600" b="0" i="0" u="none" strike="noStrike" baseline="0" dirty="0">
                <a:solidFill>
                  <a:srgbClr val="000000"/>
                </a:solidFill>
                <a:latin typeface="Poppins" panose="00000500000000000000" pitchFamily="2" charset="0"/>
              </a:rPr>
              <a:t> </a:t>
            </a:r>
            <a:r>
              <a:rPr lang="en-US" sz="1600" b="0" i="0" u="none" strike="noStrike" baseline="0" dirty="0" err="1">
                <a:solidFill>
                  <a:srgbClr val="000000"/>
                </a:solidFill>
                <a:latin typeface="Poppins" panose="00000500000000000000" pitchFamily="2" charset="0"/>
              </a:rPr>
              <a:t>să</a:t>
            </a:r>
            <a:r>
              <a:rPr lang="en-US" sz="1600" b="0" i="0" u="none" strike="noStrike" baseline="0" dirty="0">
                <a:solidFill>
                  <a:srgbClr val="000000"/>
                </a:solidFill>
                <a:latin typeface="Poppins" panose="00000500000000000000" pitchFamily="2" charset="0"/>
              </a:rPr>
              <a:t> </a:t>
            </a:r>
            <a:r>
              <a:rPr lang="en-US" sz="1600" b="0" i="0" u="none" strike="noStrike" baseline="0" dirty="0" err="1">
                <a:solidFill>
                  <a:srgbClr val="000000"/>
                </a:solidFill>
                <a:latin typeface="Poppins" panose="00000500000000000000" pitchFamily="2" charset="0"/>
              </a:rPr>
              <a:t>citească</a:t>
            </a:r>
            <a:r>
              <a:rPr lang="en-US" sz="1600" b="0" i="0" u="none" strike="noStrike" baseline="0" dirty="0">
                <a:solidFill>
                  <a:srgbClr val="000000"/>
                </a:solidFill>
                <a:latin typeface="Poppins" panose="00000500000000000000" pitchFamily="2" charset="0"/>
              </a:rPr>
              <a:t>…” </a:t>
            </a:r>
            <a:r>
              <a:rPr lang="ro-RO" sz="1600" b="0" i="0" u="none" strike="noStrike" baseline="0" dirty="0">
                <a:solidFill>
                  <a:srgbClr val="000000"/>
                </a:solidFill>
                <a:latin typeface="Poppins" panose="00000500000000000000" pitchFamily="2" charset="0"/>
              </a:rPr>
              <a:t>(Luca 4:16)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it-IT" sz="1600" b="0" i="0" u="none" strike="noStrike" baseline="0" dirty="0">
                <a:solidFill>
                  <a:srgbClr val="000000"/>
                </a:solidFill>
                <a:latin typeface="Poppins" panose="00000500000000000000" pitchFamily="2" charset="0"/>
              </a:rPr>
              <a:t>„În ziua Sabatului Isus a intrat îndată </a:t>
            </a:r>
            <a:r>
              <a:rPr lang="ro-RO" sz="1600" b="1" i="0" u="none" strike="noStrike" baseline="0" dirty="0">
                <a:solidFill>
                  <a:srgbClr val="000000"/>
                </a:solidFill>
                <a:latin typeface="Poppins" panose="00000500000000000000" pitchFamily="2" charset="0"/>
              </a:rPr>
              <a:t>în sinagogă și a început să învețe </a:t>
            </a:r>
            <a:r>
              <a:rPr lang="ro-RO" sz="1600" b="0" i="0" u="none" strike="noStrike" baseline="0" dirty="0">
                <a:solidFill>
                  <a:srgbClr val="000000"/>
                </a:solidFill>
                <a:latin typeface="Poppins" panose="00000500000000000000" pitchFamily="2" charset="0"/>
              </a:rPr>
              <a:t>norodul.” (Marcu 1:21)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„În altă zi de Sabat s-a întâmplat că Isus a intrat în sinagogă și învăța norodul.” (Luca 6:6)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(sublinierile noastre) </a:t>
            </a:r>
            <a:r>
              <a:rPr lang="ro-RO" sz="1600" b="1" i="0" u="none" strike="noStrike" baseline="0" dirty="0">
                <a:solidFill>
                  <a:srgbClr val="4A625C"/>
                </a:solidFill>
                <a:latin typeface="Poppins" panose="00000500000000000000" pitchFamily="2" charset="0"/>
              </a:rPr>
              <a:t> </a:t>
            </a:r>
            <a:endParaRPr lang="ro-RO" sz="1100" b="0" i="0" u="none" strike="noStrike" baseline="0" dirty="0">
              <a:solidFill>
                <a:srgbClr val="000000"/>
              </a:solidFill>
              <a:latin typeface="Poppins" panose="00000500000000000000" pitchFamily="2" charset="0"/>
            </a:endParaRP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DC22B7AC-FDA4-E3CA-022A-5327B45A1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E2678F34-FE9C-CEE8-8BFC-4EEBD5BF34B6}"/>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9393748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B25D9-7F88-2A1A-781B-E08D799F672E}"/>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2D8E5840-C5EA-EECA-1FF6-DD461C4A64AF}"/>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F0CBF297-5FF3-A98F-3811-4F7B503E28F1}"/>
              </a:ext>
            </a:extLst>
          </p:cNvPr>
          <p:cNvSpPr txBox="1"/>
          <p:nvPr/>
        </p:nvSpPr>
        <p:spPr>
          <a:xfrm>
            <a:off x="838200" y="1690688"/>
            <a:ext cx="10115550" cy="3750770"/>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Sabatul a fost prima sărbătoare în familia lui Adam și a Evei, prima lor zi completă în care s-au bucurat de părtășia unul cu celălalt, cu familia îngerilor și cu Dumnezeu. Dumnezeu a împletit pentru totdeauna viața de familie cu binecuvântarea Sabatului.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Dorința Domnului Isus Hristos este ca Sabatul să ne ajute în lupta împotriva stresului și să fie o zi pentru împlinirea omului: „Sabatul a fost făcut pentru om, iar nu omul pentru Sabat” (Marcu 2:27).</a:t>
            </a:r>
          </a:p>
          <a:p>
            <a:pPr>
              <a:lnSpc>
                <a:spcPct val="150000"/>
              </a:lnSpc>
            </a:pPr>
            <a:r>
              <a:rPr lang="ro-RO" sz="1600" b="0" i="0" u="none" strike="noStrike" baseline="0" dirty="0">
                <a:solidFill>
                  <a:srgbClr val="000000"/>
                </a:solidFill>
                <a:latin typeface="Poppins" panose="00000500000000000000" pitchFamily="2" charset="0"/>
              </a:rPr>
              <a:t> </a:t>
            </a:r>
          </a:p>
          <a:p>
            <a:pPr>
              <a:lnSpc>
                <a:spcPct val="150000"/>
              </a:lnSpc>
            </a:pPr>
            <a:r>
              <a:rPr lang="ro-RO" sz="1600" b="0" i="0" u="none" strike="noStrike" baseline="0" dirty="0">
                <a:solidFill>
                  <a:srgbClr val="000000"/>
                </a:solidFill>
                <a:latin typeface="Poppins" panose="00000500000000000000" pitchFamily="2" charset="0"/>
              </a:rPr>
              <a:t>Un moment special dedicat familiei ar putea fi masa festivă de prânz, după modelul Domnului Isus din Luca 14:1. Sâmbăta ar trebui să ne bucurăm de cel puțin o masă cu toată familia și/sau cu prietenii. </a:t>
            </a:r>
            <a:endParaRPr lang="ro-RO" sz="1050" b="0" i="0" u="none" strike="noStrike" baseline="0" dirty="0">
              <a:solidFill>
                <a:srgbClr val="000000"/>
              </a:solidFill>
              <a:latin typeface="Poppins" panose="00000500000000000000" pitchFamily="2" charset="0"/>
            </a:endParaRPr>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90A31F33-E370-2119-5E84-FF8AF68B0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576FC0C4-2F6D-B8E3-D623-DF9CF6547837}"/>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10127286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9B5D8-4F6E-46C6-5B1E-92E0E6165EDF}"/>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86033BD5-F702-C483-2704-301893A496AF}"/>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endParaRPr>
          </a:p>
        </p:txBody>
      </p:sp>
      <p:sp>
        <p:nvSpPr>
          <p:cNvPr id="3" name="CasetăText 2">
            <a:extLst>
              <a:ext uri="{FF2B5EF4-FFF2-40B4-BE49-F238E27FC236}">
                <a16:creationId xmlns:a16="http://schemas.microsoft.com/office/drawing/2014/main" id="{2BD0050E-37BD-8CF6-F8B0-1A4300D31E93}"/>
              </a:ext>
            </a:extLst>
          </p:cNvPr>
          <p:cNvSpPr txBox="1"/>
          <p:nvPr/>
        </p:nvSpPr>
        <p:spPr>
          <a:xfrm>
            <a:off x="838200" y="1690688"/>
            <a:ext cx="10379044" cy="4858766"/>
          </a:xfrm>
          <a:prstGeom prst="rect">
            <a:avLst/>
          </a:prstGeom>
          <a:noFill/>
        </p:spPr>
        <p:txBody>
          <a:bodyPr wrap="square" rtlCol="0">
            <a:spAutoFit/>
          </a:bodyPr>
          <a:lstStyle/>
          <a:p>
            <a:pPr>
              <a:lnSpc>
                <a:spcPct val="150000"/>
              </a:lnSpc>
            </a:pPr>
            <a:r>
              <a:rPr lang="it-IT" sz="1600" b="1" i="0" u="none" strike="noStrike" baseline="0" dirty="0">
                <a:solidFill>
                  <a:schemeClr val="accent2">
                    <a:lumMod val="50000"/>
                  </a:schemeClr>
                </a:solidFill>
                <a:latin typeface="Poppins" panose="00000500000000000000" pitchFamily="2" charset="0"/>
              </a:rPr>
              <a:t>2. Închinare acasă, în familie </a:t>
            </a:r>
            <a:endParaRPr lang="ro-RO" sz="1600" b="1" i="0" u="none" strike="noStrike" baseline="0" dirty="0">
              <a:solidFill>
                <a:schemeClr val="accent2">
                  <a:lumMod val="50000"/>
                </a:schemeClr>
              </a:solidFill>
              <a:latin typeface="Poppins" panose="00000500000000000000" pitchFamily="2" charset="0"/>
            </a:endParaRPr>
          </a:p>
          <a:p>
            <a:pPr>
              <a:lnSpc>
                <a:spcPct val="150000"/>
              </a:lnSpc>
            </a:pPr>
            <a:endParaRPr lang="it-IT" sz="1600" b="0" i="0" u="none" strike="noStrike" baseline="0" dirty="0">
              <a:solidFill>
                <a:srgbClr val="5F2C1D"/>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„Școala de Sabat și adunarea pentru serviciul de închinare ocupă doar o parte a Sabatului. Partea care rămâne pentru familie poate să fie făcută cea mai sacră și cea mai prețioasă perioadă dintre toate orele Sabatului. O mare parte din acest timp, părinții ar trebui să îl petreacă împreună cu copiii lor.” </a:t>
            </a:r>
          </a:p>
          <a:p>
            <a:pPr>
              <a:lnSpc>
                <a:spcPct val="150000"/>
              </a:lnSpc>
            </a:pPr>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Mărturii pentru Biserică</a:t>
            </a:r>
            <a:r>
              <a:rPr lang="ro-RO" sz="1600" b="0" i="0" u="none" strike="noStrike" baseline="0" dirty="0">
                <a:solidFill>
                  <a:srgbClr val="000000"/>
                </a:solidFill>
                <a:latin typeface="Poppins Thin" panose="00000300000000000000" pitchFamily="2" charset="0"/>
              </a:rPr>
              <a:t>, ed. cit., vol. 6, p. 286 </a:t>
            </a:r>
          </a:p>
          <a:p>
            <a:pPr>
              <a:lnSpc>
                <a:spcPct val="150000"/>
              </a:lnSpc>
            </a:pPr>
            <a:endParaRPr lang="ro-RO" sz="1600" b="0" i="0" u="none" strike="noStrike" baseline="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„În Sabat, trebuie să existe o consacrare deosebită a familiei față de Dumnezeu. Porunca îi cuprinde pe toți care se află înăuntrul porților noastre; toți cei ce locuiesc în casă trebuie să lase deoparte treburile lor lumești și să folosească orele sfinte în devoțiune. Toți să se unească pentru a-L onora pe Dumnezeu prin slujire voioasă în ziua Lui cea sfântă.” </a:t>
            </a:r>
          </a:p>
          <a:p>
            <a:pPr>
              <a:lnSpc>
                <a:spcPct val="150000"/>
              </a:lnSpc>
            </a:pPr>
            <a:r>
              <a:rPr lang="it-IT" sz="1600" b="0" i="0" u="none" strike="noStrike" baseline="0" dirty="0">
                <a:solidFill>
                  <a:srgbClr val="000000"/>
                </a:solidFill>
                <a:latin typeface="Poppins Thin" panose="00000300000000000000" pitchFamily="2" charset="0"/>
              </a:rPr>
              <a:t>Ellen G. White, </a:t>
            </a:r>
            <a:r>
              <a:rPr lang="it-IT" sz="1600" b="0" i="1" u="none" strike="noStrike" baseline="0" dirty="0">
                <a:solidFill>
                  <a:srgbClr val="000000"/>
                </a:solidFill>
                <a:latin typeface="Poppins Thin" panose="00000300000000000000" pitchFamily="2" charset="0"/>
              </a:rPr>
              <a:t>Sfaturi pentru Biserică, </a:t>
            </a:r>
            <a:r>
              <a:rPr lang="it-IT" sz="1600" b="0" i="0" u="none" strike="noStrike" baseline="0" dirty="0">
                <a:solidFill>
                  <a:srgbClr val="000000"/>
                </a:solidFill>
                <a:latin typeface="Poppins Thin" panose="00000300000000000000" pitchFamily="2" charset="0"/>
              </a:rPr>
              <a:t>ed. 2000, p. 335 </a:t>
            </a:r>
            <a:endParaRPr lang="ro-RO" sz="1200" dirty="0">
              <a:solidFill>
                <a:srgbClr val="000000"/>
              </a:solidFill>
              <a:latin typeface="Poppins Thin" panose="00000300000000000000" pitchFamily="2" charset="0"/>
            </a:endParaRPr>
          </a:p>
        </p:txBody>
      </p:sp>
      <p:pic>
        <p:nvPicPr>
          <p:cNvPr id="9" name="Substituent conținut 8" descr="O imagine care conține Grafică&#10;&#10;Descriere generată automat">
            <a:extLst>
              <a:ext uri="{FF2B5EF4-FFF2-40B4-BE49-F238E27FC236}">
                <a16:creationId xmlns:a16="http://schemas.microsoft.com/office/drawing/2014/main" id="{6053946C-3A16-94C0-BF15-DF5499762E56}"/>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45F643F1-E53E-07C9-F4C8-4AAD773B5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3023139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739AC-2EB7-4DD1-0688-24704B47BBD0}"/>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47FF844B-DCB0-1795-CA6F-5D75149A9069}"/>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Programul de </a:t>
            </a:r>
            <a:r>
              <a:rPr lang="ro-RO" sz="3200" b="1" i="1" u="none" strike="noStrike" baseline="0" dirty="0">
                <a:solidFill>
                  <a:srgbClr val="6589B2"/>
                </a:solidFill>
                <a:latin typeface="Poppins SemiBold" panose="00000700000000000000" pitchFamily="2" charset="0"/>
              </a:rPr>
              <a:t>vineri seară </a:t>
            </a:r>
            <a:endParaRPr lang="ro-RO" sz="6600" dirty="0">
              <a:solidFill>
                <a:srgbClr val="6589B2"/>
              </a:solidFill>
            </a:endParaRPr>
          </a:p>
        </p:txBody>
      </p:sp>
      <p:sp>
        <p:nvSpPr>
          <p:cNvPr id="3" name="CasetăText 2">
            <a:extLst>
              <a:ext uri="{FF2B5EF4-FFF2-40B4-BE49-F238E27FC236}">
                <a16:creationId xmlns:a16="http://schemas.microsoft.com/office/drawing/2014/main" id="{D11378C6-9E74-D6C4-CEF9-E52AA56695D7}"/>
              </a:ext>
            </a:extLst>
          </p:cNvPr>
          <p:cNvSpPr txBox="1"/>
          <p:nvPr/>
        </p:nvSpPr>
        <p:spPr>
          <a:xfrm>
            <a:off x="838200" y="1690688"/>
            <a:ext cx="10115550" cy="4489306"/>
          </a:xfrm>
          <a:prstGeom prst="rect">
            <a:avLst/>
          </a:prstGeom>
          <a:noFill/>
        </p:spPr>
        <p:txBody>
          <a:bodyPr wrap="square" rtlCol="0">
            <a:spAutoFit/>
          </a:bodyPr>
          <a:lstStyle/>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responsabilitatea organizării programului de vineri seară poate fi atribuită unei </a:t>
            </a:r>
            <a:br>
              <a:rPr lang="ro-RO" sz="1600" b="0" i="0" u="none" strike="noStrike" baseline="0" dirty="0">
                <a:solidFill>
                  <a:srgbClr val="000000"/>
                </a:solidFill>
                <a:latin typeface="Poppins" panose="00000500000000000000" pitchFamily="2" charset="0"/>
              </a:rPr>
            </a:br>
            <a:r>
              <a:rPr lang="ro-RO" sz="1600" b="0" i="0" u="none" strike="noStrike" baseline="0" dirty="0">
                <a:solidFill>
                  <a:srgbClr val="000000"/>
                </a:solidFill>
                <a:latin typeface="Poppins" panose="00000500000000000000" pitchFamily="2" charset="0"/>
              </a:rPr>
              <a:t>familii. Părinții pot susține mesajul principal, iar copiii pot contribui cu momente </a:t>
            </a:r>
            <a:br>
              <a:rPr lang="ro-RO" sz="1600" b="0" i="0" u="none" strike="noStrike" baseline="0" dirty="0">
                <a:solidFill>
                  <a:srgbClr val="000000"/>
                </a:solidFill>
                <a:latin typeface="Poppins" panose="00000500000000000000" pitchFamily="2" charset="0"/>
              </a:rPr>
            </a:br>
            <a:r>
              <a:rPr lang="ro-RO" sz="1600" b="0" i="0" u="none" strike="noStrike" baseline="0" dirty="0">
                <a:solidFill>
                  <a:srgbClr val="000000"/>
                </a:solidFill>
                <a:latin typeface="Poppins" panose="00000500000000000000" pitchFamily="2" charset="0"/>
              </a:rPr>
              <a:t>creative; </a:t>
            </a:r>
            <a:br>
              <a:rPr lang="ro-RO" sz="1600" b="0" i="0" u="none" strike="noStrike" baseline="0" dirty="0">
                <a:solidFill>
                  <a:srgbClr val="000000"/>
                </a:solidFill>
                <a:latin typeface="Poppins" panose="00000500000000000000" pitchFamily="2" charset="0"/>
              </a:rPr>
            </a:br>
            <a:r>
              <a:rPr lang="ro-RO" sz="1600" b="0" i="0" u="none" strike="noStrike" baseline="0" dirty="0">
                <a:solidFill>
                  <a:srgbClr val="80350E"/>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seriale tematice de prezentări (exemplu: un ciclu de 10-12 predici despre </a:t>
            </a:r>
            <a:br>
              <a:rPr lang="ro-RO" sz="1600" b="0" i="0" u="none" strike="noStrike" baseline="0" dirty="0">
                <a:solidFill>
                  <a:srgbClr val="000000"/>
                </a:solidFill>
                <a:latin typeface="Poppins" panose="00000500000000000000" pitchFamily="2" charset="0"/>
              </a:rPr>
            </a:br>
            <a:r>
              <a:rPr lang="ro-RO" sz="1600" b="0" i="0" u="none" strike="noStrike" baseline="0" dirty="0">
                <a:solidFill>
                  <a:srgbClr val="000000"/>
                </a:solidFill>
                <a:latin typeface="Poppins" panose="00000500000000000000" pitchFamily="2" charset="0"/>
              </a:rPr>
              <a:t>revenirea Domnului Isus sau despre mesajul celor trei </a:t>
            </a:r>
            <a:r>
              <a:rPr lang="ro-RO" altLang="ja-JP" sz="1600" b="0" i="0" u="none" strike="noStrike" baseline="0" dirty="0">
                <a:solidFill>
                  <a:srgbClr val="000000"/>
                </a:solidFill>
                <a:latin typeface="Poppins" panose="00000500000000000000" pitchFamily="2" charset="0"/>
              </a:rPr>
              <a:t>în</a:t>
            </a:r>
            <a:r>
              <a:rPr lang="ro-RO" sz="1600" b="0" i="0" u="none" strike="noStrike" baseline="0" dirty="0">
                <a:solidFill>
                  <a:srgbClr val="000000"/>
                </a:solidFill>
                <a:latin typeface="Poppins" panose="00000500000000000000" pitchFamily="2" charset="0"/>
              </a:rPr>
              <a:t>geri, patriarhii Bibliei, </a:t>
            </a:r>
            <a:br>
              <a:rPr lang="ro-RO" sz="1600" b="0" i="0" u="none" strike="noStrike" baseline="0" dirty="0">
                <a:solidFill>
                  <a:srgbClr val="000000"/>
                </a:solidFill>
                <a:latin typeface="Poppins" panose="00000500000000000000" pitchFamily="2" charset="0"/>
              </a:rPr>
            </a:br>
            <a:r>
              <a:rPr lang="ro-RO" sz="1600" b="0" i="0" u="none" strike="noStrike" baseline="0" dirty="0">
                <a:solidFill>
                  <a:srgbClr val="000000"/>
                </a:solidFill>
                <a:latin typeface="Poppins" panose="00000500000000000000" pitchFamily="2" charset="0"/>
              </a:rPr>
              <a:t>doctrinele, muzica etc.); </a:t>
            </a:r>
            <a:br>
              <a:rPr lang="ro-RO" sz="1600" b="0" i="0" u="none" strike="noStrike" baseline="0" dirty="0">
                <a:solidFill>
                  <a:srgbClr val="000000"/>
                </a:solidFill>
                <a:latin typeface="Poppins" panose="00000500000000000000" pitchFamily="2" charset="0"/>
              </a:rPr>
            </a:b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studiul sistematic al unei cărți din Biblie sau din Spiritul Profetic (lectură explicată, </a:t>
            </a:r>
            <a:br>
              <a:rPr lang="ro-RO" sz="1600" b="0" i="0" u="none" strike="noStrike" baseline="0" dirty="0">
                <a:solidFill>
                  <a:srgbClr val="000000"/>
                </a:solidFill>
                <a:latin typeface="Poppins" panose="00000500000000000000" pitchFamily="2" charset="0"/>
              </a:rPr>
            </a:br>
            <a:r>
              <a:rPr lang="ro-RO" sz="1600" b="0" i="0" u="none" strike="noStrike" baseline="0" dirty="0">
                <a:solidFill>
                  <a:srgbClr val="000000"/>
                </a:solidFill>
                <a:latin typeface="Poppins" panose="00000500000000000000" pitchFamily="2" charset="0"/>
              </a:rPr>
              <a:t>urmată de </a:t>
            </a:r>
            <a:r>
              <a:rPr lang="ro-RO" altLang="ja-JP" sz="1600" b="0" i="0" u="none" strike="noStrike" baseline="0" dirty="0">
                <a:solidFill>
                  <a:srgbClr val="000000"/>
                </a:solidFill>
                <a:latin typeface="Poppins" panose="00000500000000000000" pitchFamily="2" charset="0"/>
              </a:rPr>
              <a:t>în</a:t>
            </a:r>
            <a:r>
              <a:rPr lang="ro-RO" sz="1600" b="0" i="0" u="none" strike="noStrike" baseline="0" dirty="0">
                <a:solidFill>
                  <a:srgbClr val="000000"/>
                </a:solidFill>
                <a:latin typeface="Poppins" panose="00000500000000000000" pitchFamily="2" charset="0"/>
              </a:rPr>
              <a:t>trebări și răspunsuri); </a:t>
            </a:r>
            <a:br>
              <a:rPr lang="ro-RO" sz="1600" b="0" i="0" u="none" strike="noStrike" baseline="0" dirty="0">
                <a:solidFill>
                  <a:srgbClr val="000000"/>
                </a:solidFill>
                <a:latin typeface="Poppins" panose="00000500000000000000" pitchFamily="2" charset="0"/>
              </a:rPr>
            </a:b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o scurtă cuvântare biblică poate fi urmată de întrebări din Biblie (</a:t>
            </a:r>
            <a:r>
              <a:rPr lang="ro-RO" sz="1600" b="0" i="0" u="none" strike="noStrike" baseline="0" dirty="0" err="1">
                <a:solidFill>
                  <a:srgbClr val="000000"/>
                </a:solidFill>
                <a:latin typeface="Poppins" panose="00000500000000000000" pitchFamily="2" charset="0"/>
              </a:rPr>
              <a:t>Kahoot</a:t>
            </a:r>
            <a:r>
              <a:rPr lang="ro-RO" sz="1600" b="0" i="0" u="none" strike="noStrike" baseline="0" dirty="0">
                <a:solidFill>
                  <a:srgbClr val="000000"/>
                </a:solidFill>
                <a:latin typeface="Poppins" panose="00000500000000000000" pitchFamily="2" charset="0"/>
              </a:rPr>
              <a:t> sau </a:t>
            </a:r>
            <a:br>
              <a:rPr lang="ro-RO" sz="1600" b="0" i="0" u="none" strike="noStrike" baseline="0" dirty="0">
                <a:solidFill>
                  <a:srgbClr val="000000"/>
                </a:solidFill>
                <a:latin typeface="Poppins" panose="00000500000000000000" pitchFamily="2" charset="0"/>
              </a:rPr>
            </a:br>
            <a:r>
              <a:rPr lang="ro-RO" sz="1600" b="0" i="0" u="none" strike="noStrike" baseline="0" dirty="0">
                <a:solidFill>
                  <a:srgbClr val="000000"/>
                </a:solidFill>
                <a:latin typeface="Poppins" panose="00000500000000000000" pitchFamily="2" charset="0"/>
              </a:rPr>
              <a:t>pregătite anterior din capitole studiate </a:t>
            </a:r>
            <a:r>
              <a:rPr lang="ro-RO" altLang="ja-JP" sz="1600" b="0" i="0" u="none" strike="noStrike" baseline="0" dirty="0">
                <a:solidFill>
                  <a:srgbClr val="000000"/>
                </a:solidFill>
                <a:latin typeface="Poppins" panose="00000500000000000000" pitchFamily="2" charset="0"/>
              </a:rPr>
              <a:t>în</a:t>
            </a:r>
            <a:r>
              <a:rPr lang="ja-JP" altLang="en-US" sz="1600" b="0" i="0" u="none" strike="noStrike" baseline="0" dirty="0">
                <a:solidFill>
                  <a:srgbClr val="000000"/>
                </a:solidFill>
                <a:latin typeface="Poppins" panose="00000500000000000000" pitchFamily="2" charset="0"/>
              </a:rPr>
              <a:t> </a:t>
            </a:r>
            <a:r>
              <a:rPr lang="ro-RO" sz="1600" b="0" i="0" u="none" strike="noStrike" baseline="0" dirty="0">
                <a:solidFill>
                  <a:srgbClr val="000000"/>
                </a:solidFill>
                <a:latin typeface="Poppins" panose="00000500000000000000" pitchFamily="2" charset="0"/>
              </a:rPr>
              <a:t>timpul săptăm</a:t>
            </a:r>
            <a:r>
              <a:rPr lang="ro-RO" sz="1600" dirty="0">
                <a:solidFill>
                  <a:srgbClr val="000000"/>
                </a:solidFill>
                <a:latin typeface="Poppins" panose="00000500000000000000" pitchFamily="2" charset="0"/>
              </a:rPr>
              <a:t>â</a:t>
            </a:r>
            <a:r>
              <a:rPr lang="ro-RO" altLang="ja-JP" sz="1600" b="0" i="0" u="none" strike="noStrike" baseline="0" dirty="0">
                <a:solidFill>
                  <a:srgbClr val="000000"/>
                </a:solidFill>
                <a:latin typeface="Poppins" panose="00000500000000000000" pitchFamily="2" charset="0"/>
              </a:rPr>
              <a:t>n</a:t>
            </a:r>
            <a:r>
              <a:rPr lang="ro-RO" sz="1600" b="0" i="0" u="none" strike="noStrike" baseline="0" dirty="0">
                <a:solidFill>
                  <a:srgbClr val="000000"/>
                </a:solidFill>
                <a:latin typeface="Poppins" panose="00000500000000000000" pitchFamily="2" charset="0"/>
              </a:rPr>
              <a:t>ii); </a:t>
            </a:r>
            <a:br>
              <a:rPr lang="ro-RO" sz="1600" b="0" i="0" u="none" strike="noStrike" baseline="0" dirty="0">
                <a:solidFill>
                  <a:srgbClr val="000000"/>
                </a:solidFill>
                <a:latin typeface="Poppins" panose="00000500000000000000" pitchFamily="2" charset="0"/>
              </a:rPr>
            </a:b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închinarea prin ascultarea Cuvântului (15 minute) poate fi urmată de repetiții </a:t>
            </a:r>
            <a:br>
              <a:rPr lang="ro-RO" sz="1600" b="0" i="0" u="none" strike="noStrike" baseline="0" dirty="0">
                <a:solidFill>
                  <a:srgbClr val="000000"/>
                </a:solidFill>
                <a:latin typeface="Poppins" panose="00000500000000000000" pitchFamily="2" charset="0"/>
              </a:rPr>
            </a:br>
            <a:r>
              <a:rPr lang="ro-RO" sz="1600" b="0" i="0" u="none" strike="noStrike" baseline="0" dirty="0">
                <a:solidFill>
                  <a:srgbClr val="000000"/>
                </a:solidFill>
                <a:latin typeface="Poppins" panose="00000500000000000000" pitchFamily="2" charset="0"/>
              </a:rPr>
              <a:t>de cor. </a:t>
            </a:r>
            <a:endParaRPr lang="ro-RO" sz="1400" dirty="0"/>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F88753A4-4357-7957-C756-B507D9035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8E18C5E1-86DA-52AE-CC1E-8FD6B0958259}"/>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8423607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052A6-B304-40E2-BB84-B44E754319A2}"/>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404AA444-E33E-E84F-4D7F-46D1E6CFB232}"/>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endParaRPr>
          </a:p>
        </p:txBody>
      </p:sp>
      <p:sp>
        <p:nvSpPr>
          <p:cNvPr id="3" name="CasetăText 2">
            <a:extLst>
              <a:ext uri="{FF2B5EF4-FFF2-40B4-BE49-F238E27FC236}">
                <a16:creationId xmlns:a16="http://schemas.microsoft.com/office/drawing/2014/main" id="{5FC72762-1921-C33C-287E-DE407BAB15A6}"/>
              </a:ext>
            </a:extLst>
          </p:cNvPr>
          <p:cNvSpPr txBox="1"/>
          <p:nvPr/>
        </p:nvSpPr>
        <p:spPr>
          <a:xfrm>
            <a:off x="838200" y="1690688"/>
            <a:ext cx="10379044" cy="4489434"/>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„Zgomotul și cearta nu trebuie să fie permise în nicio zi a săptămânii. Cu atât mai mult în Sabat trebuie să domnească liniștea. Poruncile aspre nu trebuie să se audă niciodată, iar, în Sabat, prezența lor este cu atât mai mult nepotrivită.” </a:t>
            </a:r>
          </a:p>
          <a:p>
            <a:pPr>
              <a:lnSpc>
                <a:spcPct val="150000"/>
              </a:lnSpc>
            </a:pPr>
            <a:r>
              <a:rPr lang="it-IT" sz="1600" b="0" i="0" u="none" strike="noStrike" baseline="0" dirty="0">
                <a:solidFill>
                  <a:srgbClr val="000000"/>
                </a:solidFill>
                <a:latin typeface="Poppins Thin" panose="00000300000000000000" pitchFamily="2" charset="0"/>
              </a:rPr>
              <a:t>Ellen G. White, </a:t>
            </a:r>
            <a:r>
              <a:rPr lang="it-IT" sz="1600" b="0" i="1" u="none" strike="noStrike" baseline="0" dirty="0">
                <a:solidFill>
                  <a:srgbClr val="000000"/>
                </a:solidFill>
                <a:latin typeface="Poppins Thin" panose="00000300000000000000" pitchFamily="2" charset="0"/>
              </a:rPr>
              <a:t>Mărturii despre Sabat</a:t>
            </a:r>
            <a:r>
              <a:rPr lang="it-IT" sz="1600" b="0" i="0" u="none" strike="noStrike" baseline="0" dirty="0">
                <a:solidFill>
                  <a:srgbClr val="000000"/>
                </a:solidFill>
                <a:latin typeface="Poppins Thin" panose="00000300000000000000" pitchFamily="2" charset="0"/>
              </a:rPr>
              <a:t>, ed. cit., p. 77 </a:t>
            </a:r>
            <a:endParaRPr lang="ro-RO" sz="1600" b="0" i="0" u="none" strike="noStrike" baseline="0" dirty="0">
              <a:solidFill>
                <a:srgbClr val="000000"/>
              </a:solidFill>
              <a:latin typeface="Poppins Thin" panose="00000300000000000000" pitchFamily="2" charset="0"/>
            </a:endParaRPr>
          </a:p>
          <a:p>
            <a:pPr>
              <a:lnSpc>
                <a:spcPct val="150000"/>
              </a:lnSpc>
            </a:pPr>
            <a:endParaRPr lang="it-IT" sz="1600" b="0" i="0" u="none" strike="noStrike" baseline="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„Cea mai bună cale prin care părinții pot să înalțe și să onoreze Sabatul este aceea de a găsi mijloace prin care să le dea o învățătură potrivită copiilor lor, trezindu-le interesul pentru lucrurile spirituale și oferindu-le o perspectivă corectă asupra caracterului lui Dumnezeu și a cerințelor Sale, pentru ca ei să poată obține viața veșnică. Părinți, faceți din Sabat o încântare, ca fiii și fiicele voastre să-l aștepte cu nerăbdare și să-l primească din toată inima! Dumnezeu va fi astfel onorat în cămin.” </a:t>
            </a:r>
          </a:p>
          <a:p>
            <a:pPr>
              <a:lnSpc>
                <a:spcPct val="150000"/>
              </a:lnSpc>
            </a:pPr>
            <a:r>
              <a:rPr lang="ro-RO" sz="1600" b="0" i="1" u="none" strike="noStrike" baseline="0" dirty="0">
                <a:solidFill>
                  <a:srgbClr val="000000"/>
                </a:solidFill>
                <a:latin typeface="Poppins Thin" panose="00000300000000000000" pitchFamily="2" charset="0"/>
              </a:rPr>
              <a:t>Ibidem</a:t>
            </a:r>
            <a:r>
              <a:rPr lang="ro-RO" sz="1600" b="0" i="0" u="none" strike="noStrike" baseline="0" dirty="0">
                <a:solidFill>
                  <a:srgbClr val="000000"/>
                </a:solidFill>
                <a:latin typeface="Poppins Thin" panose="00000300000000000000" pitchFamily="2" charset="0"/>
              </a:rPr>
              <a:t>, p. 78 </a:t>
            </a:r>
            <a:endParaRPr lang="ro-RO" sz="1050" dirty="0">
              <a:solidFill>
                <a:srgbClr val="000000"/>
              </a:solidFill>
              <a:latin typeface="Poppins Thin" panose="00000300000000000000" pitchFamily="2" charset="0"/>
            </a:endParaRPr>
          </a:p>
        </p:txBody>
      </p:sp>
      <p:pic>
        <p:nvPicPr>
          <p:cNvPr id="9" name="Substituent conținut 8" descr="O imagine care conține Grafică&#10;&#10;Descriere generată automat">
            <a:extLst>
              <a:ext uri="{FF2B5EF4-FFF2-40B4-BE49-F238E27FC236}">
                <a16:creationId xmlns:a16="http://schemas.microsoft.com/office/drawing/2014/main" id="{6AEBFCDF-96BB-4474-E975-76B585087161}"/>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19FF949A-12A8-3E6B-54F6-8D9B2FA42E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7818126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9F4FE-56B9-CFBC-3644-927500166488}"/>
            </a:ext>
          </a:extLst>
        </p:cNvPr>
        <p:cNvGrpSpPr/>
        <p:nvPr/>
      </p:nvGrpSpPr>
      <p:grpSpPr>
        <a:xfrm>
          <a:off x="0" y="0"/>
          <a:ext cx="0" cy="0"/>
          <a:chOff x="0" y="0"/>
          <a:chExt cx="0" cy="0"/>
        </a:xfrm>
      </p:grpSpPr>
      <p:pic>
        <p:nvPicPr>
          <p:cNvPr id="7" name="Imagine 6" descr="O imagine care conține scris de mână&#10;&#10;Descriere generată automat">
            <a:extLst>
              <a:ext uri="{FF2B5EF4-FFF2-40B4-BE49-F238E27FC236}">
                <a16:creationId xmlns:a16="http://schemas.microsoft.com/office/drawing/2014/main" id="{9E6797E2-E600-8B4A-761E-25B643F58C3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4533900" y="2445143"/>
            <a:ext cx="8180151" cy="6132119"/>
          </a:xfrm>
          <a:prstGeom prst="rect">
            <a:avLst/>
          </a:prstGeom>
        </p:spPr>
      </p:pic>
      <p:sp>
        <p:nvSpPr>
          <p:cNvPr id="2" name="Titlu 1">
            <a:extLst>
              <a:ext uri="{FF2B5EF4-FFF2-40B4-BE49-F238E27FC236}">
                <a16:creationId xmlns:a16="http://schemas.microsoft.com/office/drawing/2014/main" id="{50C55F43-CB56-CBAB-A55F-4A94ED63B8E1}"/>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endParaRPr>
          </a:p>
        </p:txBody>
      </p:sp>
      <p:sp>
        <p:nvSpPr>
          <p:cNvPr id="3" name="CasetăText 2">
            <a:extLst>
              <a:ext uri="{FF2B5EF4-FFF2-40B4-BE49-F238E27FC236}">
                <a16:creationId xmlns:a16="http://schemas.microsoft.com/office/drawing/2014/main" id="{AA5BF319-A445-F3A0-30F9-71EFDCFD899E}"/>
              </a:ext>
            </a:extLst>
          </p:cNvPr>
          <p:cNvSpPr txBox="1"/>
          <p:nvPr/>
        </p:nvSpPr>
        <p:spPr>
          <a:xfrm>
            <a:off x="838200" y="1690688"/>
            <a:ext cx="10379044" cy="1904111"/>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„Părinții pot și trebuie să fie atenți la copiii lor, citindu-le cele mai atractive </a:t>
            </a:r>
          </a:p>
          <a:p>
            <a:pPr>
              <a:lnSpc>
                <a:spcPct val="150000"/>
              </a:lnSpc>
            </a:pPr>
            <a:r>
              <a:rPr lang="ro-RO" sz="1600" b="0" i="0" u="none" strike="noStrike" baseline="0" dirty="0">
                <a:solidFill>
                  <a:srgbClr val="000000"/>
                </a:solidFill>
                <a:latin typeface="Poppins" panose="00000500000000000000" pitchFamily="2" charset="0"/>
              </a:rPr>
              <a:t>părți ale istoriei biblice, educându-i să respecte ziua de Sabat și s-o păzească </a:t>
            </a:r>
          </a:p>
          <a:p>
            <a:pPr>
              <a:lnSpc>
                <a:spcPct val="150000"/>
              </a:lnSpc>
            </a:pPr>
            <a:r>
              <a:rPr lang="ro-RO" sz="1600" b="0" i="0" u="none" strike="noStrike" baseline="0" dirty="0">
                <a:solidFill>
                  <a:srgbClr val="000000"/>
                </a:solidFill>
                <a:latin typeface="Poppins" panose="00000500000000000000" pitchFamily="2" charset="0"/>
              </a:rPr>
              <a:t>în conformitate cu porunca. Acest lucru nu se poate face dacă părinții nu </a:t>
            </a:r>
          </a:p>
          <a:p>
            <a:pPr>
              <a:lnSpc>
                <a:spcPct val="150000"/>
              </a:lnSpc>
            </a:pPr>
            <a:r>
              <a:rPr lang="ro-RO" sz="1600" b="0" i="0" u="none" strike="noStrike" baseline="0" dirty="0">
                <a:solidFill>
                  <a:srgbClr val="000000"/>
                </a:solidFill>
                <a:latin typeface="Poppins" panose="00000500000000000000" pitchFamily="2" charset="0"/>
              </a:rPr>
              <a:t>înțeleg cât este de important să trezească interesul copiilor lor.” </a:t>
            </a:r>
          </a:p>
          <a:p>
            <a:pPr>
              <a:lnSpc>
                <a:spcPct val="150000"/>
              </a:lnSpc>
            </a:pPr>
            <a:r>
              <a:rPr lang="ro-RO" sz="1600" b="0" i="1" u="none" strike="noStrike" baseline="0" dirty="0">
                <a:solidFill>
                  <a:srgbClr val="000000"/>
                </a:solidFill>
                <a:latin typeface="Poppins Thin" panose="00000300000000000000" pitchFamily="2" charset="0"/>
              </a:rPr>
              <a:t>Loc. cit.</a:t>
            </a:r>
          </a:p>
        </p:txBody>
      </p:sp>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97223BC4-D8D9-AE1A-5E36-7071706955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2667135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E7B49-868E-B35D-538D-F69837A3C099}"/>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56E2E802-8407-4493-D8D9-CFB7AC42CF74}"/>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endParaRPr>
          </a:p>
        </p:txBody>
      </p:sp>
      <p:sp>
        <p:nvSpPr>
          <p:cNvPr id="3" name="CasetăText 2">
            <a:extLst>
              <a:ext uri="{FF2B5EF4-FFF2-40B4-BE49-F238E27FC236}">
                <a16:creationId xmlns:a16="http://schemas.microsoft.com/office/drawing/2014/main" id="{9100C0B3-5A61-6110-48A6-FE46E05D2F29}"/>
              </a:ext>
            </a:extLst>
          </p:cNvPr>
          <p:cNvSpPr txBox="1"/>
          <p:nvPr/>
        </p:nvSpPr>
        <p:spPr>
          <a:xfrm>
            <a:off x="838200" y="1690688"/>
            <a:ext cx="10379044" cy="2273443"/>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„Dintre toate zilele săptămânii, niciuna nu este atât de potrivită pentru gânduri și sentimente </a:t>
            </a:r>
            <a:r>
              <a:rPr lang="ro-RO" sz="1600" b="0" i="0" u="none" strike="noStrike" baseline="0" dirty="0" err="1">
                <a:solidFill>
                  <a:srgbClr val="000000"/>
                </a:solidFill>
                <a:latin typeface="Poppins" panose="00000500000000000000" pitchFamily="2" charset="0"/>
              </a:rPr>
              <a:t>devoționale</a:t>
            </a:r>
            <a:r>
              <a:rPr lang="ro-RO" sz="1600" b="0" i="0" u="none" strike="noStrike" baseline="0" dirty="0">
                <a:solidFill>
                  <a:srgbClr val="000000"/>
                </a:solidFill>
                <a:latin typeface="Poppins" panose="00000500000000000000" pitchFamily="2" charset="0"/>
              </a:rPr>
              <a:t> cum este Sabatul.” </a:t>
            </a:r>
          </a:p>
          <a:p>
            <a:pPr>
              <a:lnSpc>
                <a:spcPct val="150000"/>
              </a:lnSpc>
            </a:pPr>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Mărturii pentru Biserică, </a:t>
            </a:r>
            <a:r>
              <a:rPr lang="ro-RO" sz="1600" b="0" i="0" u="none" strike="noStrike" baseline="0" dirty="0">
                <a:solidFill>
                  <a:srgbClr val="000000"/>
                </a:solidFill>
                <a:latin typeface="Poppins Thin" panose="00000300000000000000" pitchFamily="2" charset="0"/>
              </a:rPr>
              <a:t>ed. cit., vol. 2, p. 558 </a:t>
            </a:r>
          </a:p>
          <a:p>
            <a:pPr>
              <a:lnSpc>
                <a:spcPct val="150000"/>
              </a:lnSpc>
            </a:pPr>
            <a:endParaRPr lang="ro-RO" sz="1600" b="0" i="0" u="none" strike="noStrike" baseline="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„Lui Dumnezeu Îi displace ca păzitorii Sabatului să piardă </a:t>
            </a:r>
            <a:r>
              <a:rPr lang="ro-RO" sz="1600" b="0" i="1" u="none" strike="noStrike" baseline="0" dirty="0">
                <a:solidFill>
                  <a:srgbClr val="000000"/>
                </a:solidFill>
                <a:latin typeface="Poppins" panose="00000500000000000000" pitchFamily="2" charset="0"/>
              </a:rPr>
              <a:t>o mare parte </a:t>
            </a:r>
            <a:r>
              <a:rPr lang="ro-RO" sz="1600" b="0" i="0" u="none" strike="noStrike" baseline="0" dirty="0">
                <a:solidFill>
                  <a:srgbClr val="000000"/>
                </a:solidFill>
                <a:latin typeface="Poppins" panose="00000500000000000000" pitchFamily="2" charset="0"/>
              </a:rPr>
              <a:t>din Sabat dormind.” </a:t>
            </a:r>
          </a:p>
          <a:p>
            <a:pPr>
              <a:lnSpc>
                <a:spcPct val="150000"/>
              </a:lnSpc>
            </a:pPr>
            <a:r>
              <a:rPr lang="ro-RO" sz="1600" b="0" i="1" u="none" strike="noStrike" baseline="0" dirty="0">
                <a:solidFill>
                  <a:srgbClr val="000000"/>
                </a:solidFill>
                <a:latin typeface="Poppins Thin" panose="00000300000000000000" pitchFamily="2" charset="0"/>
              </a:rPr>
              <a:t>Loc. cit.</a:t>
            </a:r>
            <a:r>
              <a:rPr lang="ro-RO" sz="1600" b="0" i="0" u="none" strike="noStrike" baseline="0" dirty="0">
                <a:solidFill>
                  <a:srgbClr val="000000"/>
                </a:solidFill>
                <a:latin typeface="Poppins Thin" panose="00000300000000000000" pitchFamily="2" charset="0"/>
              </a:rPr>
              <a:t>, sublinierea noastră</a:t>
            </a:r>
            <a:endParaRPr lang="ro-RO" sz="1600" dirty="0">
              <a:solidFill>
                <a:srgbClr val="000000"/>
              </a:solidFill>
              <a:latin typeface="Poppins Thin" panose="00000300000000000000" pitchFamily="2" charset="0"/>
            </a:endParaRPr>
          </a:p>
        </p:txBody>
      </p:sp>
      <p:pic>
        <p:nvPicPr>
          <p:cNvPr id="9" name="Substituent conținut 8" descr="O imagine care conține Grafică&#10;&#10;Descriere generată automat">
            <a:extLst>
              <a:ext uri="{FF2B5EF4-FFF2-40B4-BE49-F238E27FC236}">
                <a16:creationId xmlns:a16="http://schemas.microsoft.com/office/drawing/2014/main" id="{1540A543-49F5-A6C6-9FAF-F4EB454E9A43}"/>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8A8C9F51-ED2A-0938-2526-B088DFD74B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17127821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07DA1-9AB2-B6D7-C38D-CE4C856DCE1B}"/>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E5395A33-3B0B-BF02-14B4-F3E537503F10}"/>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endParaRPr>
          </a:p>
        </p:txBody>
      </p:sp>
      <p:sp>
        <p:nvSpPr>
          <p:cNvPr id="3" name="CasetăText 2">
            <a:extLst>
              <a:ext uri="{FF2B5EF4-FFF2-40B4-BE49-F238E27FC236}">
                <a16:creationId xmlns:a16="http://schemas.microsoft.com/office/drawing/2014/main" id="{94EFBD81-10BA-B8D4-D779-DE11D5F6F4DC}"/>
              </a:ext>
            </a:extLst>
          </p:cNvPr>
          <p:cNvSpPr txBox="1"/>
          <p:nvPr/>
        </p:nvSpPr>
        <p:spPr>
          <a:xfrm>
            <a:off x="838200" y="1690688"/>
            <a:ext cx="10379044" cy="2642775"/>
          </a:xfrm>
          <a:prstGeom prst="rect">
            <a:avLst/>
          </a:prstGeom>
          <a:noFill/>
        </p:spPr>
        <p:txBody>
          <a:bodyPr wrap="square" rtlCol="0">
            <a:spAutoFit/>
          </a:bodyPr>
          <a:lstStyle/>
          <a:p>
            <a:pPr>
              <a:lnSpc>
                <a:spcPct val="150000"/>
              </a:lnSpc>
            </a:pPr>
            <a:r>
              <a:rPr lang="ro-RO" sz="1600" b="1" i="0" u="none" strike="noStrike" baseline="0" dirty="0">
                <a:solidFill>
                  <a:schemeClr val="accent2">
                    <a:lumMod val="50000"/>
                  </a:schemeClr>
                </a:solidFill>
                <a:latin typeface="Poppins" panose="00000500000000000000" pitchFamily="2" charset="0"/>
              </a:rPr>
              <a:t>3. Sâmbăta, zi pentru misiune </a:t>
            </a:r>
          </a:p>
          <a:p>
            <a:pPr>
              <a:lnSpc>
                <a:spcPct val="150000"/>
              </a:lnSpc>
            </a:pPr>
            <a:endParaRPr lang="ro-RO" sz="1600" b="0" i="0" u="none" strike="noStrike" baseline="0" dirty="0">
              <a:solidFill>
                <a:srgbClr val="5F2C1D"/>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„Acela care neglijează să-i ajute în Sabat pe suferinzi nu va fi socotit fără vină. Sfânta zi de odihnă a Domnului a fost făcută pentru om și faptele de milă sunt în armonie desăvârșită cu scopul urmărit prin ea. Dumnezeu nu dorește ca făpturile Lui să sufere nici măcar o oră fie în Sabat, fie în altă zi, dacă acea suferință poate să fie îndepărtată.” </a:t>
            </a:r>
          </a:p>
          <a:p>
            <a:pPr>
              <a:lnSpc>
                <a:spcPct val="150000"/>
              </a:lnSpc>
            </a:pPr>
            <a:r>
              <a:rPr lang="it-IT" sz="1600" b="0" i="0" u="none" strike="noStrike" baseline="0" dirty="0">
                <a:solidFill>
                  <a:srgbClr val="000000"/>
                </a:solidFill>
                <a:latin typeface="Poppins Thin" panose="00000300000000000000" pitchFamily="2" charset="0"/>
              </a:rPr>
              <a:t>Ellen G. White, </a:t>
            </a:r>
            <a:r>
              <a:rPr lang="it-IT" sz="1600" b="0" i="1" u="none" strike="noStrike" baseline="0" dirty="0">
                <a:solidFill>
                  <a:srgbClr val="000000"/>
                </a:solidFill>
                <a:latin typeface="Poppins Thin" panose="00000300000000000000" pitchFamily="2" charset="0"/>
              </a:rPr>
              <a:t>Viața lui Isus</a:t>
            </a:r>
            <a:r>
              <a:rPr lang="it-IT" sz="1600" b="0" i="0" u="none" strike="noStrike" baseline="0" dirty="0">
                <a:solidFill>
                  <a:srgbClr val="000000"/>
                </a:solidFill>
                <a:latin typeface="Poppins Thin" panose="00000300000000000000" pitchFamily="2" charset="0"/>
              </a:rPr>
              <a:t>, ed. cit., p. 167 </a:t>
            </a:r>
            <a:endParaRPr lang="ro-RO" sz="1600" b="0" i="0" u="none" strike="noStrike" baseline="0" dirty="0">
              <a:solidFill>
                <a:srgbClr val="000000"/>
              </a:solidFill>
              <a:latin typeface="Poppins Thin" panose="00000300000000000000" pitchFamily="2" charset="0"/>
            </a:endParaRPr>
          </a:p>
        </p:txBody>
      </p:sp>
      <p:pic>
        <p:nvPicPr>
          <p:cNvPr id="9" name="Substituent conținut 8" descr="O imagine care conține Grafică&#10;&#10;Descriere generată automat">
            <a:extLst>
              <a:ext uri="{FF2B5EF4-FFF2-40B4-BE49-F238E27FC236}">
                <a16:creationId xmlns:a16="http://schemas.microsoft.com/office/drawing/2014/main" id="{B277CC56-6591-E906-C739-08090DBF4870}"/>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1ED11241-72C4-4E70-12BF-27637CBB26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486521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C95EF-F5C9-4631-4337-E619EA9FDB90}"/>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987437D6-E659-8F30-1746-286320B49978}"/>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endParaRPr>
          </a:p>
        </p:txBody>
      </p:sp>
      <p:sp>
        <p:nvSpPr>
          <p:cNvPr id="3" name="CasetăText 2">
            <a:extLst>
              <a:ext uri="{FF2B5EF4-FFF2-40B4-BE49-F238E27FC236}">
                <a16:creationId xmlns:a16="http://schemas.microsoft.com/office/drawing/2014/main" id="{A6F4398E-25F5-517F-A2B0-95AFE4094439}"/>
              </a:ext>
            </a:extLst>
          </p:cNvPr>
          <p:cNvSpPr txBox="1"/>
          <p:nvPr/>
        </p:nvSpPr>
        <p:spPr>
          <a:xfrm>
            <a:off x="838200" y="1690688"/>
            <a:ext cx="10379044" cy="3381439"/>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„Lucrările necesare, ca slujirea celor bolnavi sau vârstnici și alinarea suferinței, nu constituie o călcare a Sabatului. Asemenea fapte sunt în perfectă armonie cu porunca Sabatului. Domnul Hristos, Exemplul nostru, nu Și-a încetat activitatea în Sabat, atunci când era vorba de împlinirea nevoilor bolnavilor.” </a:t>
            </a:r>
          </a:p>
          <a:p>
            <a:pPr>
              <a:lnSpc>
                <a:spcPct val="150000"/>
              </a:lnSpc>
            </a:pPr>
            <a:r>
              <a:rPr lang="it-IT" sz="1600" b="0" i="0" u="none" strike="noStrike" baseline="0" dirty="0">
                <a:solidFill>
                  <a:srgbClr val="000000"/>
                </a:solidFill>
                <a:latin typeface="Poppins Thin" panose="00000300000000000000" pitchFamily="2" charset="0"/>
              </a:rPr>
              <a:t>Ellen G. White, </a:t>
            </a:r>
            <a:r>
              <a:rPr lang="it-IT" sz="1600" b="0" i="1" u="none" strike="noStrike" baseline="0" dirty="0">
                <a:solidFill>
                  <a:srgbClr val="000000"/>
                </a:solidFill>
                <a:latin typeface="Poppins Thin" panose="00000300000000000000" pitchFamily="2" charset="0"/>
              </a:rPr>
              <a:t>Mărturii despre Sabat</a:t>
            </a:r>
            <a:r>
              <a:rPr lang="it-IT" sz="1600" b="0" i="0" u="none" strike="noStrike" baseline="0" dirty="0">
                <a:solidFill>
                  <a:srgbClr val="000000"/>
                </a:solidFill>
                <a:latin typeface="Poppins Thin" panose="00000300000000000000" pitchFamily="2" charset="0"/>
              </a:rPr>
              <a:t>, ed. cit., p. 99 </a:t>
            </a:r>
            <a:endParaRPr lang="ro-RO" sz="1600" b="0" i="0" u="none" strike="noStrike" baseline="0" dirty="0">
              <a:solidFill>
                <a:srgbClr val="000000"/>
              </a:solidFill>
              <a:latin typeface="Poppins Thin" panose="00000300000000000000" pitchFamily="2" charset="0"/>
            </a:endParaRPr>
          </a:p>
          <a:p>
            <a:pPr>
              <a:lnSpc>
                <a:spcPct val="150000"/>
              </a:lnSpc>
            </a:pPr>
            <a:endParaRPr lang="ro-RO" sz="160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„A-i alina pe cei suferinzi, a-i mângâia pe cei întristați constituie o lucrare a dragostei, care onorează ziua sfântă a lui Dumnezeu.” </a:t>
            </a:r>
          </a:p>
          <a:p>
            <a:pPr>
              <a:lnSpc>
                <a:spcPct val="150000"/>
              </a:lnSpc>
            </a:pPr>
            <a:r>
              <a:rPr lang="ro-RO" sz="1600" b="0" i="1" u="none" strike="noStrike" baseline="0" dirty="0">
                <a:solidFill>
                  <a:srgbClr val="000000"/>
                </a:solidFill>
                <a:latin typeface="Poppins Thin" panose="00000300000000000000" pitchFamily="2" charset="0"/>
              </a:rPr>
              <a:t>Loc. cit. </a:t>
            </a:r>
            <a:endParaRPr lang="ro-RO" sz="1600" dirty="0">
              <a:solidFill>
                <a:srgbClr val="000000"/>
              </a:solidFill>
              <a:latin typeface="Poppins Thin" panose="00000300000000000000" pitchFamily="2" charset="0"/>
            </a:endParaRPr>
          </a:p>
        </p:txBody>
      </p:sp>
      <p:pic>
        <p:nvPicPr>
          <p:cNvPr id="9" name="Substituent conținut 8" descr="O imagine care conține Grafică&#10;&#10;Descriere generată automat">
            <a:extLst>
              <a:ext uri="{FF2B5EF4-FFF2-40B4-BE49-F238E27FC236}">
                <a16:creationId xmlns:a16="http://schemas.microsoft.com/office/drawing/2014/main" id="{CE7DFDE8-DAC3-C67C-80AA-10373F6525E3}"/>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1B7ECA22-736B-65D3-8855-2F96119DED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38859766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D587B-C040-E1D3-84A2-05210B4FF023}"/>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92910F38-196F-54C0-812A-DB7FB7D06B9C}"/>
              </a:ext>
            </a:extLst>
          </p:cNvPr>
          <p:cNvSpPr>
            <a:spLocks noGrp="1"/>
          </p:cNvSpPr>
          <p:nvPr>
            <p:ph type="title"/>
          </p:nvPr>
        </p:nvSpPr>
        <p:spPr/>
        <p:txBody>
          <a:bodyPr>
            <a:normAutofit/>
          </a:bodyPr>
          <a:lstStyle/>
          <a:p>
            <a:pPr>
              <a:lnSpc>
                <a:spcPct val="100000"/>
              </a:lnSpc>
            </a:pPr>
            <a:r>
              <a:rPr lang="ro-RO" sz="3200" b="1" i="0" u="none" strike="noStrike" baseline="0" dirty="0">
                <a:solidFill>
                  <a:srgbClr val="80350E"/>
                </a:solidFill>
                <a:latin typeface="Poppins" panose="00000500000000000000" pitchFamily="2" charset="0"/>
              </a:rPr>
              <a:t>Principiile Sabatului în practica </a:t>
            </a:r>
            <a:br>
              <a:rPr lang="ro-RO" sz="3200" b="1" i="0" u="none" strike="noStrike" baseline="0" dirty="0">
                <a:solidFill>
                  <a:srgbClr val="80350E"/>
                </a:solidFill>
                <a:latin typeface="Poppins" panose="00000500000000000000" pitchFamily="2" charset="0"/>
              </a:rPr>
            </a:br>
            <a:r>
              <a:rPr lang="ro-RO" sz="3200" b="1" i="0" u="none" strike="noStrike" baseline="0" dirty="0">
                <a:solidFill>
                  <a:srgbClr val="80350E"/>
                </a:solidFill>
                <a:latin typeface="Poppins" panose="00000500000000000000" pitchFamily="2" charset="0"/>
              </a:rPr>
              <a:t>Domnului Isus și în Spiritul Profetic </a:t>
            </a:r>
            <a:endParaRPr lang="ro-RO" sz="3200" dirty="0">
              <a:solidFill>
                <a:srgbClr val="80350E"/>
              </a:solidFill>
              <a:highlight>
                <a:srgbClr val="FFFF00"/>
              </a:highlight>
            </a:endParaRPr>
          </a:p>
        </p:txBody>
      </p:sp>
      <p:sp>
        <p:nvSpPr>
          <p:cNvPr id="3" name="CasetăText 2">
            <a:extLst>
              <a:ext uri="{FF2B5EF4-FFF2-40B4-BE49-F238E27FC236}">
                <a16:creationId xmlns:a16="http://schemas.microsoft.com/office/drawing/2014/main" id="{459BC59E-C22F-199B-C292-A901EEE66E08}"/>
              </a:ext>
            </a:extLst>
          </p:cNvPr>
          <p:cNvSpPr txBox="1"/>
          <p:nvPr/>
        </p:nvSpPr>
        <p:spPr>
          <a:xfrm>
            <a:off x="838199" y="1690688"/>
            <a:ext cx="10822664" cy="4120102"/>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Misiunea Domnului Isus nu s-a oprit în Sabat: </a:t>
            </a:r>
          </a:p>
          <a:p>
            <a:pPr>
              <a:lnSpc>
                <a:spcPct val="150000"/>
              </a:lnSpc>
            </a:pPr>
            <a:endParaRPr lang="ro-RO" sz="1600" b="0" i="0" u="none" strike="noStrike" baseline="0" dirty="0">
              <a:solidFill>
                <a:srgbClr val="00B050"/>
              </a:solidFill>
              <a:latin typeface="Poppins" panose="00000500000000000000" pitchFamily="2" charset="0"/>
            </a:endParaRPr>
          </a:p>
          <a:p>
            <a:pPr marL="285750" indent="-285750">
              <a:lnSpc>
                <a:spcPct val="150000"/>
              </a:lnSpc>
              <a:buClr>
                <a:srgbClr val="4A625C"/>
              </a:buClr>
              <a:buFont typeface="Wingdings" panose="05000000000000000000" pitchFamily="2" charset="2"/>
              <a:buChar char="v"/>
            </a:pPr>
            <a:r>
              <a:rPr lang="ro-RO" sz="1600" b="0" i="0" u="none" strike="noStrike" baseline="0" dirty="0">
                <a:solidFill>
                  <a:srgbClr val="000000"/>
                </a:solidFill>
                <a:latin typeface="Poppins" panose="00000500000000000000" pitchFamily="2" charset="0"/>
              </a:rPr>
              <a:t>„Iudeii au început să-L urmărească pe Isus și căutau să-L omoare, fiindcă făcea aceste lucruri în ziua Sabatului” (Ioan 5:16). </a:t>
            </a:r>
          </a:p>
          <a:p>
            <a:pPr marL="285750" indent="-285750">
              <a:lnSpc>
                <a:spcPct val="150000"/>
              </a:lnSpc>
              <a:buClr>
                <a:srgbClr val="4A625C"/>
              </a:buClr>
              <a:buFont typeface="Wingdings" panose="05000000000000000000" pitchFamily="2" charset="2"/>
              <a:buChar char="v"/>
            </a:pPr>
            <a:r>
              <a:rPr lang="ro-RO" sz="1600" b="0" i="0" u="none" strike="noStrike" baseline="0" dirty="0">
                <a:solidFill>
                  <a:srgbClr val="000000"/>
                </a:solidFill>
                <a:latin typeface="Poppins" panose="00000500000000000000" pitchFamily="2" charset="0"/>
              </a:rPr>
              <a:t>„Este îngăduit în ziua Sabatului a face bine ori a face rău? A scăpa o viață sau a o pierde?” (Luca 6:9). </a:t>
            </a:r>
          </a:p>
          <a:p>
            <a:pPr marL="285750" indent="-285750">
              <a:lnSpc>
                <a:spcPct val="150000"/>
              </a:lnSpc>
              <a:buClr>
                <a:srgbClr val="4A625C"/>
              </a:buClr>
              <a:buFont typeface="Wingdings" panose="05000000000000000000" pitchFamily="2" charset="2"/>
              <a:buChar char="v"/>
            </a:pPr>
            <a:r>
              <a:rPr lang="ro-RO" sz="1600" b="0" i="0" u="none" strike="noStrike" baseline="0" dirty="0">
                <a:solidFill>
                  <a:srgbClr val="000000"/>
                </a:solidFill>
                <a:latin typeface="Poppins" panose="00000500000000000000" pitchFamily="2" charset="0"/>
              </a:rPr>
              <a:t>„Oare este îngăduit a vindeca în ziua Sabatului sau nu?” (Luca 14:3). </a:t>
            </a:r>
          </a:p>
          <a:p>
            <a:pPr marL="285750" indent="-285750">
              <a:lnSpc>
                <a:spcPct val="150000"/>
              </a:lnSpc>
              <a:buClr>
                <a:srgbClr val="4A625C"/>
              </a:buClr>
              <a:buFont typeface="Wingdings" panose="05000000000000000000" pitchFamily="2" charset="2"/>
              <a:buChar char="v"/>
            </a:pPr>
            <a:r>
              <a:rPr lang="ro-RO" sz="1600" b="0" i="0" u="none" strike="noStrike" baseline="0" dirty="0">
                <a:solidFill>
                  <a:srgbClr val="000000"/>
                </a:solidFill>
                <a:latin typeface="Poppins" panose="00000500000000000000" pitchFamily="2" charset="0"/>
              </a:rPr>
              <a:t>Isus a spus că „este îngăduit a face bine în zilele de Sabat” (Matei 12:12). </a:t>
            </a:r>
          </a:p>
          <a:p>
            <a:pPr marL="285750" indent="-285750">
              <a:lnSpc>
                <a:spcPct val="150000"/>
              </a:lnSpc>
              <a:buClr>
                <a:srgbClr val="4A625C"/>
              </a:buClr>
              <a:buFont typeface="Wingdings" panose="05000000000000000000" pitchFamily="2" charset="2"/>
              <a:buChar char="v"/>
            </a:pPr>
            <a:r>
              <a:rPr lang="ro-RO" sz="1600" b="0" i="0" u="none" strike="noStrike" baseline="0" dirty="0">
                <a:solidFill>
                  <a:srgbClr val="000000"/>
                </a:solidFill>
                <a:latin typeface="Poppins" panose="00000500000000000000" pitchFamily="2" charset="0"/>
              </a:rPr>
              <a:t>Declarația din predica Domnului: „Astăzi s-au împlinit cuvintele acestea din Scriptură pe care le-ați auzit” (Luca 4:21) se referă la propovăduire, consiliere, vindecare, eliberare și vestire (versetele 18-19).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Misiunea în slujba semenilor este permisă în ziua Sabatului.</a:t>
            </a: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80B4AC6E-E311-22E0-9CA2-E1EE0310F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6" name="Imagine 5" descr="O imagine care conține Grafică&#10;&#10;Descriere generată automat">
            <a:extLst>
              <a:ext uri="{FF2B5EF4-FFF2-40B4-BE49-F238E27FC236}">
                <a16:creationId xmlns:a16="http://schemas.microsoft.com/office/drawing/2014/main" id="{E6DBC677-A0E1-643E-F108-09C898ECBF30}"/>
              </a:ext>
            </a:extLst>
          </p:cNvPr>
          <p:cNvPicPr>
            <a:picLocks noGrp="1" noRot="1" noChangeAspect="1" noMove="1" noResize="1" noEditPoints="1" noAdjustHandles="1" noChangeArrowheads="1" noChangeShapeType="1" noCrop="1"/>
          </p:cNvPicPr>
          <p:nvPr/>
        </p:nvPicPr>
        <p:blipFill>
          <a:blip r:embed="rId4">
            <a:alphaModFix amt="30000"/>
            <a:extLst>
              <a:ext uri="{28A0092B-C50C-407E-A947-70E740481C1C}">
                <a14:useLocalDpi xmlns:a14="http://schemas.microsoft.com/office/drawing/2010/main" val="0"/>
              </a:ext>
            </a:extLst>
          </a:blip>
          <a:stretch>
            <a:fillRect/>
          </a:stretch>
        </p:blipFill>
        <p:spPr>
          <a:xfrm>
            <a:off x="8948871" y="2141538"/>
            <a:ext cx="2809605" cy="4351338"/>
          </a:xfrm>
          <a:prstGeom prst="rect">
            <a:avLst/>
          </a:prstGeom>
        </p:spPr>
      </p:pic>
    </p:spTree>
    <p:extLst>
      <p:ext uri="{BB962C8B-B14F-4D97-AF65-F5344CB8AC3E}">
        <p14:creationId xmlns:p14="http://schemas.microsoft.com/office/powerpoint/2010/main" val="29994231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C292E-708A-F80F-B254-07AABE02C849}"/>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AD948714-68A9-8493-0D90-9BA101F4EFBD}"/>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E05B960F-DB71-48D2-B8BD-B7F2002DFF6D}"/>
              </a:ext>
            </a:extLst>
          </p:cNvPr>
          <p:cNvSpPr txBox="1"/>
          <p:nvPr/>
        </p:nvSpPr>
        <p:spPr>
          <a:xfrm>
            <a:off x="838200" y="1690688"/>
            <a:ext cx="10115550" cy="3750770"/>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Exemple de activități misionare pe teren: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o după-amiază pe lună de misiune pe grupe, pentru vizitarea bolnavilor, a </a:t>
            </a:r>
          </a:p>
          <a:p>
            <a:pPr>
              <a:lnSpc>
                <a:spcPct val="150000"/>
              </a:lnSpc>
            </a:pPr>
            <a:r>
              <a:rPr lang="pt-BR" sz="1600" b="0" i="0" u="none" strike="noStrike" baseline="0" dirty="0">
                <a:solidFill>
                  <a:srgbClr val="000000"/>
                </a:solidFill>
                <a:latin typeface="Poppins" panose="00000500000000000000" pitchFamily="2" charset="0"/>
              </a:rPr>
              <a:t>membrilor absenți, a rudelor/aparținătorilor, a foștilor membri, a persoanelor </a:t>
            </a:r>
          </a:p>
          <a:p>
            <a:pPr>
              <a:lnSpc>
                <a:spcPct val="150000"/>
              </a:lnSpc>
            </a:pPr>
            <a:r>
              <a:rPr lang="ro-RO" sz="1600" b="0" i="0" u="none" strike="noStrike" baseline="0" dirty="0">
                <a:solidFill>
                  <a:srgbClr val="000000"/>
                </a:solidFill>
                <a:latin typeface="Poppins" panose="00000500000000000000" pitchFamily="2" charset="0"/>
              </a:rPr>
              <a:t>interesate de religie;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vizite și activități misionare în localități cu puțini adventiști sau în localități fără </a:t>
            </a:r>
          </a:p>
          <a:p>
            <a:pPr>
              <a:lnSpc>
                <a:spcPct val="150000"/>
              </a:lnSpc>
            </a:pPr>
            <a:r>
              <a:rPr lang="ro-RO" sz="1600" b="0" i="0" u="none" strike="noStrike" baseline="0" dirty="0">
                <a:solidFill>
                  <a:srgbClr val="000000"/>
                </a:solidFill>
                <a:latin typeface="Poppins" panose="00000500000000000000" pitchFamily="2" charset="0"/>
              </a:rPr>
              <a:t>prezență adventistă; </a:t>
            </a:r>
          </a:p>
          <a:p>
            <a:pPr>
              <a:lnSpc>
                <a:spcPct val="150000"/>
              </a:lnSpc>
            </a:pPr>
            <a:r>
              <a:rPr lang="pt-BR" sz="1600" b="0" i="0" u="none" strike="noStrike" baseline="0" dirty="0">
                <a:solidFill>
                  <a:schemeClr val="accent2">
                    <a:lumMod val="50000"/>
                  </a:schemeClr>
                </a:solidFill>
                <a:latin typeface="Montserrat Thin" panose="00000300000000000000" pitchFamily="2" charset="0"/>
              </a:rPr>
              <a:t>◆</a:t>
            </a:r>
            <a:r>
              <a:rPr lang="pt-BR" sz="1600" b="0" i="0" u="none" strike="noStrike" baseline="0" dirty="0">
                <a:solidFill>
                  <a:srgbClr val="5F2C1D"/>
                </a:solidFill>
                <a:latin typeface="Montserrat Thin" panose="00000300000000000000" pitchFamily="2" charset="0"/>
              </a:rPr>
              <a:t> </a:t>
            </a:r>
            <a:r>
              <a:rPr lang="pt-BR" sz="1600" b="0" i="0" u="none" strike="noStrike" baseline="0" dirty="0">
                <a:solidFill>
                  <a:srgbClr val="000000"/>
                </a:solidFill>
                <a:latin typeface="Poppins" panose="00000500000000000000" pitchFamily="2" charset="0"/>
              </a:rPr>
              <a:t>invitarea vecinilor sau a rudelor neadventiste pentru o masă de părtășie, </a:t>
            </a:r>
          </a:p>
          <a:p>
            <a:pPr>
              <a:lnSpc>
                <a:spcPct val="150000"/>
              </a:lnSpc>
            </a:pPr>
            <a:r>
              <a:rPr lang="ro-RO" sz="1600" b="0" i="0" u="none" strike="noStrike" baseline="0" dirty="0">
                <a:solidFill>
                  <a:srgbClr val="000000"/>
                </a:solidFill>
                <a:latin typeface="Poppins" panose="00000500000000000000" pitchFamily="2" charset="0"/>
              </a:rPr>
              <a:t>discuții religioase sau vizionarea unor predici ori filme creștine (de exemplu, „Cine </a:t>
            </a:r>
          </a:p>
          <a:p>
            <a:pPr>
              <a:lnSpc>
                <a:spcPct val="150000"/>
              </a:lnSpc>
            </a:pPr>
            <a:r>
              <a:rPr lang="ro-RO" sz="1600" b="0" i="0" u="none" strike="noStrike" baseline="0" dirty="0">
                <a:solidFill>
                  <a:srgbClr val="000000"/>
                </a:solidFill>
                <a:latin typeface="Poppins" panose="00000500000000000000" pitchFamily="2" charset="0"/>
              </a:rPr>
              <a:t>sunt adventiștii”); </a:t>
            </a: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12BECC84-4AB3-7A94-A8F1-6608E55F5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2BE2B69B-8142-C18A-5F04-97A10A631AC3}"/>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42176567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0937A-DCF0-A112-1E80-58DF62E4300E}"/>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211EC999-4B94-E7AF-F6C0-63190750AAD5}"/>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FEF0AF95-F8C2-6D55-8D70-6A4248E97542}"/>
              </a:ext>
            </a:extLst>
          </p:cNvPr>
          <p:cNvSpPr txBox="1"/>
          <p:nvPr/>
        </p:nvSpPr>
        <p:spPr>
          <a:xfrm>
            <a:off x="838200" y="1690688"/>
            <a:ext cx="10115550" cy="1902572"/>
          </a:xfrm>
          <a:prstGeom prst="rect">
            <a:avLst/>
          </a:prstGeom>
          <a:noFill/>
        </p:spPr>
        <p:txBody>
          <a:bodyPr wrap="square" rtlCol="0">
            <a:spAutoFit/>
          </a:bodyPr>
          <a:lstStyle/>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lucru misionar cu copiii vecinilor în casele noastre sau la biserică; </a:t>
            </a:r>
          </a:p>
          <a:p>
            <a:pPr>
              <a:lnSpc>
                <a:spcPct val="150000"/>
              </a:lnSpc>
            </a:pPr>
            <a:r>
              <a:rPr lang="it-IT" sz="1600" b="0" i="0" u="none" strike="noStrike" baseline="0" dirty="0">
                <a:solidFill>
                  <a:schemeClr val="accent2">
                    <a:lumMod val="50000"/>
                  </a:schemeClr>
                </a:solidFill>
                <a:latin typeface="Montserrat Thin" panose="00000300000000000000" pitchFamily="2" charset="0"/>
              </a:rPr>
              <a:t>◆</a:t>
            </a:r>
            <a:r>
              <a:rPr lang="it-IT" sz="1600" b="0" i="0" u="none" strike="noStrike" baseline="0" dirty="0">
                <a:solidFill>
                  <a:srgbClr val="5F2C1D"/>
                </a:solidFill>
                <a:latin typeface="Montserrat Thin" panose="00000300000000000000" pitchFamily="2" charset="0"/>
              </a:rPr>
              <a:t> </a:t>
            </a:r>
            <a:r>
              <a:rPr lang="it-IT" sz="1600" b="0" i="0" u="none" strike="noStrike" baseline="0" dirty="0">
                <a:solidFill>
                  <a:srgbClr val="000000"/>
                </a:solidFill>
                <a:latin typeface="Poppins" panose="00000500000000000000" pitchFamily="2" charset="0"/>
              </a:rPr>
              <a:t>distribuire de cărți, pliante și broșuri pe teren; </a:t>
            </a:r>
          </a:p>
          <a:p>
            <a:pPr>
              <a:lnSpc>
                <a:spcPct val="150000"/>
              </a:lnSpc>
            </a:pPr>
            <a:r>
              <a:rPr lang="it-IT" sz="1600" b="0" i="0" u="none" strike="noStrike" baseline="0" dirty="0">
                <a:solidFill>
                  <a:schemeClr val="accent2">
                    <a:lumMod val="50000"/>
                  </a:schemeClr>
                </a:solidFill>
                <a:latin typeface="Montserrat Thin" panose="00000300000000000000" pitchFamily="2" charset="0"/>
              </a:rPr>
              <a:t>◆</a:t>
            </a:r>
            <a:r>
              <a:rPr lang="it-IT" sz="1600" b="0" i="0" u="none" strike="noStrike" baseline="0" dirty="0">
                <a:solidFill>
                  <a:srgbClr val="5F2C1D"/>
                </a:solidFill>
                <a:latin typeface="Montserrat Thin" panose="00000300000000000000" pitchFamily="2" charset="0"/>
              </a:rPr>
              <a:t> </a:t>
            </a:r>
            <a:r>
              <a:rPr lang="it-IT" sz="1600" b="0" i="0" u="none" strike="noStrike" baseline="0" dirty="0">
                <a:solidFill>
                  <a:srgbClr val="000000"/>
                </a:solidFill>
                <a:latin typeface="Poppins" panose="00000500000000000000" pitchFamily="2" charset="0"/>
              </a:rPr>
              <a:t>înscrieri la cursuri și seminare biblice, înscrieri telefonice sau promovare media </a:t>
            </a:r>
          </a:p>
          <a:p>
            <a:pPr>
              <a:lnSpc>
                <a:spcPct val="150000"/>
              </a:lnSpc>
            </a:pPr>
            <a:r>
              <a:rPr lang="ro-RO" sz="1600" b="0" i="0" u="none" strike="noStrike" baseline="0" dirty="0">
                <a:solidFill>
                  <a:srgbClr val="000000"/>
                </a:solidFill>
                <a:latin typeface="Poppins" panose="00000500000000000000" pitchFamily="2" charset="0"/>
              </a:rPr>
              <a:t>adventistă;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participare la cursuri lunare de misiune, online sau offline. </a:t>
            </a:r>
            <a:endParaRPr lang="ro-RO" sz="1000" b="0" i="0" u="none" strike="noStrike" baseline="0" dirty="0">
              <a:solidFill>
                <a:srgbClr val="000000"/>
              </a:solidFill>
              <a:latin typeface="Poppins" panose="00000500000000000000" pitchFamily="2" charset="0"/>
            </a:endParaRP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3D12577C-B6D0-A064-AACD-E5BC78799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1496D410-2827-46C6-8EE0-D24BEE0E2DF3}"/>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21635805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5B59E-2BD0-42B3-9572-A5F4DED662C3}"/>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E48C3865-7580-B7AA-2E81-21A0D7CB5815}"/>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endParaRPr>
          </a:p>
        </p:txBody>
      </p:sp>
      <p:pic>
        <p:nvPicPr>
          <p:cNvPr id="9" name="Substituent conținut 8" descr="O imagine care conține Grafică&#10;&#10;Descriere generată automat">
            <a:extLst>
              <a:ext uri="{FF2B5EF4-FFF2-40B4-BE49-F238E27FC236}">
                <a16:creationId xmlns:a16="http://schemas.microsoft.com/office/drawing/2014/main" id="{D9B5B0C7-0883-75FB-6F92-47285A1AFD60}"/>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sp>
        <p:nvSpPr>
          <p:cNvPr id="3" name="CasetăText 2">
            <a:extLst>
              <a:ext uri="{FF2B5EF4-FFF2-40B4-BE49-F238E27FC236}">
                <a16:creationId xmlns:a16="http://schemas.microsoft.com/office/drawing/2014/main" id="{1A1C4723-74BC-874F-B710-72D666D874BC}"/>
              </a:ext>
            </a:extLst>
          </p:cNvPr>
          <p:cNvSpPr txBox="1"/>
          <p:nvPr/>
        </p:nvSpPr>
        <p:spPr>
          <a:xfrm>
            <a:off x="838199" y="1690688"/>
            <a:ext cx="10424311" cy="4489434"/>
          </a:xfrm>
          <a:prstGeom prst="rect">
            <a:avLst/>
          </a:prstGeom>
          <a:noFill/>
        </p:spPr>
        <p:txBody>
          <a:bodyPr wrap="square" rtlCol="0">
            <a:spAutoFit/>
          </a:bodyPr>
          <a:lstStyle/>
          <a:p>
            <a:pPr>
              <a:lnSpc>
                <a:spcPct val="150000"/>
              </a:lnSpc>
            </a:pPr>
            <a:r>
              <a:rPr lang="ro-RO" sz="1600" b="1" i="0" u="none" strike="noStrike" baseline="0" dirty="0">
                <a:solidFill>
                  <a:schemeClr val="accent2">
                    <a:lumMod val="50000"/>
                  </a:schemeClr>
                </a:solidFill>
                <a:latin typeface="Poppins" panose="00000500000000000000" pitchFamily="2" charset="0"/>
              </a:rPr>
              <a:t>4. Ieșiri în natură </a:t>
            </a:r>
          </a:p>
          <a:p>
            <a:pPr>
              <a:lnSpc>
                <a:spcPct val="150000"/>
              </a:lnSpc>
            </a:pPr>
            <a:endParaRPr lang="ro-RO" sz="1600" b="0" i="0" u="none" strike="noStrike" baseline="0" dirty="0">
              <a:solidFill>
                <a:srgbClr val="5F2C1D"/>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„Nu ar trebui să-i învățăm pe copii că în Sabat nu au voie să fie fericiți, că e ceva greșit să iasă în aer liber. O, nu, dimpotrivă! Hristos i-a condus pe ucenici pe marginea lacului, în ziua Sabatului, și acolo i-a învățat și le-a predicat. Predicile Lui din Sabat nu erau întotdeauna ținute între niște pereți.” </a:t>
            </a:r>
          </a:p>
          <a:p>
            <a:pPr>
              <a:lnSpc>
                <a:spcPct val="150000"/>
              </a:lnSpc>
            </a:pPr>
            <a:r>
              <a:rPr lang="en-US" sz="1600" b="0" i="0" u="none" strike="noStrike" baseline="0" dirty="0">
                <a:solidFill>
                  <a:srgbClr val="000000"/>
                </a:solidFill>
                <a:latin typeface="Poppins Thin" panose="00000300000000000000" pitchFamily="2" charset="0"/>
              </a:rPr>
              <a:t>Ellen G. White, </a:t>
            </a:r>
            <a:r>
              <a:rPr lang="en-US" sz="1600" b="0" i="1" u="none" strike="noStrike" baseline="0" dirty="0">
                <a:solidFill>
                  <a:srgbClr val="000000"/>
                </a:solidFill>
                <a:latin typeface="Poppins Thin" panose="00000300000000000000" pitchFamily="2" charset="0"/>
              </a:rPr>
              <a:t>In Heavenly Places</a:t>
            </a:r>
            <a:r>
              <a:rPr lang="en-US" sz="1600" b="0" i="0" u="none" strike="noStrike" baseline="0" dirty="0">
                <a:solidFill>
                  <a:srgbClr val="000000"/>
                </a:solidFill>
                <a:latin typeface="Poppins Thin" panose="00000300000000000000" pitchFamily="2" charset="0"/>
              </a:rPr>
              <a:t>, p. 152, </a:t>
            </a:r>
            <a:r>
              <a:rPr lang="en-US" sz="1600" b="0" i="0" u="none" strike="noStrike" baseline="0" dirty="0" err="1">
                <a:solidFill>
                  <a:srgbClr val="000000"/>
                </a:solidFill>
                <a:latin typeface="Poppins Thin" panose="00000300000000000000" pitchFamily="2" charset="0"/>
              </a:rPr>
              <a:t>citat</a:t>
            </a:r>
            <a:r>
              <a:rPr lang="en-US" sz="1600" b="0" i="0" u="none" strike="noStrike" baseline="0" dirty="0">
                <a:solidFill>
                  <a:srgbClr val="000000"/>
                </a:solidFill>
                <a:latin typeface="Poppins Thin" panose="00000300000000000000" pitchFamily="2" charset="0"/>
              </a:rPr>
              <a:t> </a:t>
            </a:r>
            <a:r>
              <a:rPr lang="en-US" sz="1600" b="0" i="0" u="none" strike="noStrike" baseline="0" dirty="0" err="1">
                <a:solidFill>
                  <a:srgbClr val="000000"/>
                </a:solidFill>
                <a:latin typeface="Poppins Thin" panose="00000300000000000000" pitchFamily="2" charset="0"/>
              </a:rPr>
              <a:t>în</a:t>
            </a:r>
            <a:r>
              <a:rPr lang="en-US" sz="1600" b="0" i="0" u="none" strike="noStrike" baseline="0" dirty="0">
                <a:solidFill>
                  <a:srgbClr val="000000"/>
                </a:solidFill>
                <a:latin typeface="Poppins Thin" panose="00000300000000000000" pitchFamily="2" charset="0"/>
              </a:rPr>
              <a:t> </a:t>
            </a:r>
            <a:r>
              <a:rPr lang="en-US" sz="1600" b="0" i="1" u="none" strike="noStrike" baseline="0" dirty="0" err="1">
                <a:solidFill>
                  <a:srgbClr val="000000"/>
                </a:solidFill>
                <a:latin typeface="Poppins Thin" panose="00000300000000000000" pitchFamily="2" charset="0"/>
              </a:rPr>
              <a:t>Manualul</a:t>
            </a:r>
            <a:r>
              <a:rPr lang="en-US" sz="1600" b="0" i="1" u="none" strike="noStrike" baseline="0" dirty="0">
                <a:solidFill>
                  <a:srgbClr val="000000"/>
                </a:solidFill>
                <a:latin typeface="Poppins Thin" panose="00000300000000000000" pitchFamily="2" charset="0"/>
              </a:rPr>
              <a:t> </a:t>
            </a:r>
            <a:r>
              <a:rPr lang="en-US" sz="1600" b="0" i="1" u="none" strike="noStrike" baseline="0" dirty="0" err="1">
                <a:solidFill>
                  <a:srgbClr val="000000"/>
                </a:solidFill>
                <a:latin typeface="Poppins Thin" panose="00000300000000000000" pitchFamily="2" charset="0"/>
              </a:rPr>
              <a:t>Bisericii</a:t>
            </a:r>
            <a:r>
              <a:rPr lang="en-US" sz="1600" b="0" i="1" u="none" strike="noStrike" baseline="0" dirty="0">
                <a:solidFill>
                  <a:srgbClr val="000000"/>
                </a:solidFill>
                <a:latin typeface="Poppins Thin" panose="00000300000000000000" pitchFamily="2" charset="0"/>
              </a:rPr>
              <a:t>, </a:t>
            </a:r>
            <a:r>
              <a:rPr lang="en-US" sz="1600" b="0" i="0" u="none" strike="noStrike" baseline="0" dirty="0">
                <a:solidFill>
                  <a:srgbClr val="000000"/>
                </a:solidFill>
                <a:latin typeface="Poppins Thin" panose="00000300000000000000" pitchFamily="2" charset="0"/>
              </a:rPr>
              <a:t>ed. 2022, p. 188 </a:t>
            </a:r>
            <a:endParaRPr lang="ro-RO" sz="1600" b="0" i="0" u="none" strike="noStrike" baseline="0" dirty="0">
              <a:solidFill>
                <a:srgbClr val="000000"/>
              </a:solidFill>
              <a:latin typeface="Poppins Thin" panose="00000300000000000000" pitchFamily="2" charset="0"/>
            </a:endParaRPr>
          </a:p>
          <a:p>
            <a:pPr>
              <a:lnSpc>
                <a:spcPct val="150000"/>
              </a:lnSpc>
            </a:pPr>
            <a:endParaRPr lang="en-US" sz="1600" b="0" i="0" u="none" strike="noStrike" baseline="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„Poporul lui Dumnezeu trebuie să participe la adunările destinate închinării, pentru a schimba idei despre adevărurile Cuvântului Său și pentru a dedica o parte din timp rugăciunii. Dar aceste întâlniri, chiar și în Sabat, nu trebuie făcute obositoare prin lungimea și lipsa lor de interes. Toți trebuie sa aibă posibilitatea să petreacă o parte din Sabat în aer liber.” </a:t>
            </a:r>
          </a:p>
          <a:p>
            <a:pPr>
              <a:lnSpc>
                <a:spcPct val="150000"/>
              </a:lnSpc>
            </a:pPr>
            <a:r>
              <a:rPr lang="it-IT" sz="1600" b="0" i="0" u="none" strike="noStrike" baseline="0" dirty="0">
                <a:solidFill>
                  <a:srgbClr val="000000"/>
                </a:solidFill>
                <a:latin typeface="Poppins Thin" panose="00000300000000000000" pitchFamily="2" charset="0"/>
              </a:rPr>
              <a:t>Ellen G. White, </a:t>
            </a:r>
            <a:r>
              <a:rPr lang="it-IT" sz="1600" b="0" i="1" u="none" strike="noStrike" baseline="0" dirty="0">
                <a:solidFill>
                  <a:srgbClr val="000000"/>
                </a:solidFill>
                <a:latin typeface="Poppins Thin" panose="00000300000000000000" pitchFamily="2" charset="0"/>
              </a:rPr>
              <a:t>Mărturii despre Sabat, </a:t>
            </a:r>
            <a:r>
              <a:rPr lang="it-IT" sz="1600" b="0" i="0" u="none" strike="noStrike" baseline="0" dirty="0">
                <a:solidFill>
                  <a:srgbClr val="000000"/>
                </a:solidFill>
                <a:latin typeface="Poppins Thin" panose="00000300000000000000" pitchFamily="2" charset="0"/>
              </a:rPr>
              <a:t>ed. cit., p. 85 </a:t>
            </a:r>
            <a:endParaRPr lang="ro-RO" sz="1400" b="0" i="0" u="none" strike="noStrike" baseline="0" dirty="0">
              <a:solidFill>
                <a:srgbClr val="000000"/>
              </a:solidFill>
              <a:latin typeface="Poppins Thin" panose="00000300000000000000" pitchFamily="2" charset="0"/>
            </a:endParaRPr>
          </a:p>
        </p:txBody>
      </p:sp>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2C263EB6-BDDC-22A5-A40E-F1A4FE00C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32171076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CA9FB-4BED-259B-EB31-60B8AFDFA752}"/>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E285EA16-CB67-F349-DE96-00BF146BBCE3}"/>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endParaRPr>
          </a:p>
        </p:txBody>
      </p:sp>
      <p:pic>
        <p:nvPicPr>
          <p:cNvPr id="9" name="Substituent conținut 8" descr="O imagine care conține Grafică&#10;&#10;Descriere generată automat">
            <a:extLst>
              <a:ext uri="{FF2B5EF4-FFF2-40B4-BE49-F238E27FC236}">
                <a16:creationId xmlns:a16="http://schemas.microsoft.com/office/drawing/2014/main" id="{D3F5C3F6-B8CA-57F7-581F-7026C5025F6F}"/>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sp>
        <p:nvSpPr>
          <p:cNvPr id="3" name="CasetăText 2">
            <a:extLst>
              <a:ext uri="{FF2B5EF4-FFF2-40B4-BE49-F238E27FC236}">
                <a16:creationId xmlns:a16="http://schemas.microsoft.com/office/drawing/2014/main" id="{15A9A56E-A933-FD4F-EF83-F2FB54F8AE8E}"/>
              </a:ext>
            </a:extLst>
          </p:cNvPr>
          <p:cNvSpPr txBox="1"/>
          <p:nvPr/>
        </p:nvSpPr>
        <p:spPr>
          <a:xfrm>
            <a:off x="838199" y="1690688"/>
            <a:ext cx="10424311" cy="1904111"/>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„În mintea copiilor, chiar noțiunea de zi de închinare ar trebui să fie strâns legată de frumusețea lucrurilor naturale. Fericită este familia care, în ziua de odihnă, poate merge la locul de închinare așa cum mergeau Isus și ucenicii Săi la sinagogă – peste câmpuri, pe marginea lacului sau prin dumbrăvi!” </a:t>
            </a:r>
          </a:p>
          <a:p>
            <a:pPr>
              <a:lnSpc>
                <a:spcPct val="150000"/>
              </a:lnSpc>
            </a:pPr>
            <a:r>
              <a:rPr lang="en-US" sz="1600" b="0" i="0" u="none" strike="noStrike" baseline="0" dirty="0">
                <a:solidFill>
                  <a:srgbClr val="000000"/>
                </a:solidFill>
                <a:latin typeface="Poppins Thin" panose="00000300000000000000" pitchFamily="2" charset="0"/>
              </a:rPr>
              <a:t>Ellen G. White, </a:t>
            </a:r>
            <a:r>
              <a:rPr lang="en-US" sz="1600" b="0" i="1" u="none" strike="noStrike" baseline="0" dirty="0" err="1">
                <a:solidFill>
                  <a:srgbClr val="000000"/>
                </a:solidFill>
                <a:latin typeface="Poppins Thin" panose="00000300000000000000" pitchFamily="2" charset="0"/>
              </a:rPr>
              <a:t>Educație</a:t>
            </a:r>
            <a:r>
              <a:rPr lang="en-US" sz="1600" b="0" i="0" u="none" strike="noStrike" baseline="0" dirty="0">
                <a:solidFill>
                  <a:srgbClr val="000000"/>
                </a:solidFill>
                <a:latin typeface="Poppins Thin" panose="00000300000000000000" pitchFamily="2" charset="0"/>
              </a:rPr>
              <a:t>, ed. 2022, p. 216</a:t>
            </a:r>
            <a:endParaRPr lang="ro-RO" sz="1200" b="0" i="0" u="none" strike="noStrike" baseline="0" dirty="0">
              <a:solidFill>
                <a:srgbClr val="000000"/>
              </a:solidFill>
              <a:latin typeface="Poppins Thin" panose="00000300000000000000" pitchFamily="2" charset="0"/>
            </a:endParaRPr>
          </a:p>
        </p:txBody>
      </p:sp>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CEC9B165-B521-E009-EF58-CFC37D252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3609926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2E5E3-0437-7F8C-1F15-504F499800DC}"/>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4CDDC0CF-CF82-E72A-28BB-090E878E6501}"/>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Programul de </a:t>
            </a:r>
            <a:r>
              <a:rPr lang="ro-RO" sz="3200" b="1" i="1" u="none" strike="noStrike" baseline="0" dirty="0">
                <a:solidFill>
                  <a:srgbClr val="6589B2"/>
                </a:solidFill>
                <a:latin typeface="Poppins SemiBold" panose="00000700000000000000" pitchFamily="2" charset="0"/>
              </a:rPr>
              <a:t>vineri seară </a:t>
            </a:r>
            <a:endParaRPr lang="ro-RO" sz="6600" dirty="0">
              <a:solidFill>
                <a:srgbClr val="6589B2"/>
              </a:solidFill>
            </a:endParaRPr>
          </a:p>
        </p:txBody>
      </p:sp>
      <p:sp>
        <p:nvSpPr>
          <p:cNvPr id="3" name="CasetăText 2">
            <a:extLst>
              <a:ext uri="{FF2B5EF4-FFF2-40B4-BE49-F238E27FC236}">
                <a16:creationId xmlns:a16="http://schemas.microsoft.com/office/drawing/2014/main" id="{D0D417D6-8161-BA54-AF06-E6EB78F7ADB9}"/>
              </a:ext>
            </a:extLst>
          </p:cNvPr>
          <p:cNvSpPr txBox="1"/>
          <p:nvPr/>
        </p:nvSpPr>
        <p:spPr>
          <a:xfrm>
            <a:off x="838200" y="1690688"/>
            <a:ext cx="10115550" cy="1534651"/>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Suspendarea serviciilor divine pe timpul iernii sau din cauza numărului redus de participanți nu este recomandată. Când participanții prezenți sunt puțini, se pot organiza discuții pe teme de interes general. Programul poate include rugăciuni, imnuri și lectura unui pasaj biblic care să introducă o temă de discuție. Un lider va modera dezbaterea și va formula concluziile.</a:t>
            </a:r>
            <a:endParaRPr lang="ro-RO" sz="1200" dirty="0"/>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9885FC4A-1377-66FB-B19B-6DB9699D1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4BCB114A-81B0-7AB4-80FF-6BD2110135D4}"/>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40032301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A4E13-F14F-3815-F1C2-FEFCEF305A40}"/>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03532146-AF43-21FA-9D52-F3E87FD9E691}"/>
              </a:ext>
            </a:extLst>
          </p:cNvPr>
          <p:cNvSpPr>
            <a:spLocks noGrp="1"/>
          </p:cNvSpPr>
          <p:nvPr>
            <p:ph type="title"/>
          </p:nvPr>
        </p:nvSpPr>
        <p:spPr/>
        <p:txBody>
          <a:bodyPr>
            <a:normAutofit/>
          </a:bodyPr>
          <a:lstStyle/>
          <a:p>
            <a:pPr>
              <a:lnSpc>
                <a:spcPct val="100000"/>
              </a:lnSpc>
            </a:pPr>
            <a:r>
              <a:rPr lang="ro-RO" sz="3200" b="1" i="0" u="none" strike="noStrike" baseline="0" dirty="0">
                <a:solidFill>
                  <a:srgbClr val="80350E"/>
                </a:solidFill>
                <a:latin typeface="Poppins" panose="00000500000000000000" pitchFamily="2" charset="0"/>
              </a:rPr>
              <a:t>Principiile Sabatului în practica </a:t>
            </a:r>
            <a:br>
              <a:rPr lang="ro-RO" sz="3200" b="1" i="0" u="none" strike="noStrike" baseline="0" dirty="0">
                <a:solidFill>
                  <a:srgbClr val="80350E"/>
                </a:solidFill>
                <a:latin typeface="Poppins" panose="00000500000000000000" pitchFamily="2" charset="0"/>
              </a:rPr>
            </a:br>
            <a:r>
              <a:rPr lang="ro-RO" sz="3200" b="1" i="0" u="none" strike="noStrike" baseline="0" dirty="0">
                <a:solidFill>
                  <a:srgbClr val="80350E"/>
                </a:solidFill>
                <a:latin typeface="Poppins" panose="00000500000000000000" pitchFamily="2" charset="0"/>
              </a:rPr>
              <a:t>Domnului Isus și în Spiritul Profetic </a:t>
            </a:r>
            <a:endParaRPr lang="ro-RO" sz="3200" dirty="0">
              <a:solidFill>
                <a:srgbClr val="80350E"/>
              </a:solidFill>
              <a:highlight>
                <a:srgbClr val="FFFF00"/>
              </a:highlight>
            </a:endParaRPr>
          </a:p>
        </p:txBody>
      </p:sp>
      <p:sp>
        <p:nvSpPr>
          <p:cNvPr id="3" name="CasetăText 2">
            <a:extLst>
              <a:ext uri="{FF2B5EF4-FFF2-40B4-BE49-F238E27FC236}">
                <a16:creationId xmlns:a16="http://schemas.microsoft.com/office/drawing/2014/main" id="{E3A49019-7F5C-F72B-CAAC-00B90FB90DAD}"/>
              </a:ext>
            </a:extLst>
          </p:cNvPr>
          <p:cNvSpPr txBox="1"/>
          <p:nvPr/>
        </p:nvSpPr>
        <p:spPr>
          <a:xfrm>
            <a:off x="838199" y="1690688"/>
            <a:ext cx="10324724" cy="2273443"/>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Domnul Isus a petrecut mai multe </a:t>
            </a:r>
            <a:r>
              <a:rPr lang="ro-RO" sz="1600" b="0" i="0" u="none" strike="noStrike" baseline="0" dirty="0" err="1">
                <a:solidFill>
                  <a:srgbClr val="000000"/>
                </a:solidFill>
                <a:latin typeface="Poppins" panose="00000500000000000000" pitchFamily="2" charset="0"/>
              </a:rPr>
              <a:t>Sabate</a:t>
            </a:r>
            <a:r>
              <a:rPr lang="ro-RO" sz="1600" b="0" i="0" u="none" strike="noStrike" baseline="0" dirty="0">
                <a:solidFill>
                  <a:srgbClr val="000000"/>
                </a:solidFill>
                <a:latin typeface="Poppins" panose="00000500000000000000" pitchFamily="2" charset="0"/>
              </a:rPr>
              <a:t> consecutive în natură, în perioada celor 40 de zile de consacrare în pustiu. Nu fără însemnătate, trei evanghelii rețin că într-o zi de Sabat Isus trecea prin lanurile de grâu (Matei 12:1; Marcu 2:23; Luca 6:1). Primul spațiu de închinare al omului a fost grădina naturală a Edenului, primul sanctuar al părinților noștri. Dorința Domnului Isus ca noi să înțelegem că „de la început n-a fost așa” ne ajută să primim mai ușor sfaturile Spiritului Profetic de a petrece o parte din Sabat în aer liber.</a:t>
            </a:r>
            <a:endParaRPr lang="ro-RO" sz="1400" b="0" i="0" u="none" strike="noStrike" baseline="0" dirty="0">
              <a:solidFill>
                <a:srgbClr val="000000"/>
              </a:solidFill>
              <a:latin typeface="Poppins" panose="00000500000000000000" pitchFamily="2" charset="0"/>
            </a:endParaRP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3519E481-C0A8-192B-10D2-B6F6FE31E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7" name="Imagine 6" descr="O imagine care conține Grafică&#10;&#10;Descriere generată automat">
            <a:extLst>
              <a:ext uri="{FF2B5EF4-FFF2-40B4-BE49-F238E27FC236}">
                <a16:creationId xmlns:a16="http://schemas.microsoft.com/office/drawing/2014/main" id="{11F772A0-1446-C0FD-B699-ED4B33E9E1E8}"/>
              </a:ext>
            </a:extLst>
          </p:cNvPr>
          <p:cNvPicPr>
            <a:picLocks noGrp="1" noRot="1" noChangeAspect="1" noMove="1" noResize="1" noEditPoints="1" noAdjustHandles="1" noChangeArrowheads="1" noChangeShapeType="1" noCrop="1"/>
          </p:cNvPicPr>
          <p:nvPr/>
        </p:nvPicPr>
        <p:blipFill>
          <a:blip r:embed="rId4">
            <a:alphaModFix amt="30000"/>
            <a:extLst>
              <a:ext uri="{28A0092B-C50C-407E-A947-70E740481C1C}">
                <a14:useLocalDpi xmlns:a14="http://schemas.microsoft.com/office/drawing/2010/main" val="0"/>
              </a:ext>
            </a:extLst>
          </a:blip>
          <a:stretch>
            <a:fillRect/>
          </a:stretch>
        </p:blipFill>
        <p:spPr>
          <a:xfrm>
            <a:off x="8948871" y="2141538"/>
            <a:ext cx="2809605" cy="4351338"/>
          </a:xfrm>
          <a:prstGeom prst="rect">
            <a:avLst/>
          </a:prstGeom>
        </p:spPr>
      </p:pic>
    </p:spTree>
    <p:extLst>
      <p:ext uri="{BB962C8B-B14F-4D97-AF65-F5344CB8AC3E}">
        <p14:creationId xmlns:p14="http://schemas.microsoft.com/office/powerpoint/2010/main" val="36862298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B3722-000C-1E8F-2AF4-3ED620A17156}"/>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869EBA5F-1A69-8991-6D93-AF267E662B39}"/>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endParaRPr>
          </a:p>
        </p:txBody>
      </p:sp>
      <p:pic>
        <p:nvPicPr>
          <p:cNvPr id="9" name="Substituent conținut 8" descr="O imagine care conține Grafică&#10;&#10;Descriere generată automat">
            <a:extLst>
              <a:ext uri="{FF2B5EF4-FFF2-40B4-BE49-F238E27FC236}">
                <a16:creationId xmlns:a16="http://schemas.microsoft.com/office/drawing/2014/main" id="{6C7BCFA2-1927-7DD1-9ACF-4D1D8525BDCE}"/>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sp>
        <p:nvSpPr>
          <p:cNvPr id="3" name="CasetăText 2">
            <a:extLst>
              <a:ext uri="{FF2B5EF4-FFF2-40B4-BE49-F238E27FC236}">
                <a16:creationId xmlns:a16="http://schemas.microsoft.com/office/drawing/2014/main" id="{7C9B811E-FFA5-C0D5-9928-93663AF51A03}"/>
              </a:ext>
            </a:extLst>
          </p:cNvPr>
          <p:cNvSpPr txBox="1"/>
          <p:nvPr/>
        </p:nvSpPr>
        <p:spPr>
          <a:xfrm>
            <a:off x="838199" y="1690688"/>
            <a:ext cx="10424311" cy="4858766"/>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„Sabatul nu trebuie să fie o zi posomorâtă, obositoare și restrictivă. Părinții își pot plimba copiii în crânguri sau în grădinile de flori, pentru a-i învăța că Dumnezeu le-a dat aceste lucruri minunate ca o expresie a dragostei Sale.” </a:t>
            </a:r>
          </a:p>
          <a:p>
            <a:pPr>
              <a:lnSpc>
                <a:spcPct val="150000"/>
              </a:lnSpc>
            </a:pPr>
            <a:r>
              <a:rPr lang="it-IT" sz="1600" b="0" i="0" u="none" strike="noStrike" baseline="0" dirty="0">
                <a:solidFill>
                  <a:srgbClr val="000000"/>
                </a:solidFill>
                <a:latin typeface="Poppins Thin" panose="00000300000000000000" pitchFamily="2" charset="0"/>
              </a:rPr>
              <a:t>Ellen G. White, </a:t>
            </a:r>
            <a:r>
              <a:rPr lang="it-IT" sz="1600" b="0" i="1" u="none" strike="noStrike" baseline="0" dirty="0">
                <a:solidFill>
                  <a:srgbClr val="000000"/>
                </a:solidFill>
                <a:latin typeface="Poppins Thin" panose="00000300000000000000" pitchFamily="2" charset="0"/>
              </a:rPr>
              <a:t>Mărturii despre Sabat</a:t>
            </a:r>
            <a:r>
              <a:rPr lang="it-IT" sz="1600" b="0" i="0" u="none" strike="noStrike" baseline="0" dirty="0">
                <a:solidFill>
                  <a:srgbClr val="000000"/>
                </a:solidFill>
                <a:latin typeface="Poppins Thin" panose="00000300000000000000" pitchFamily="2" charset="0"/>
              </a:rPr>
              <a:t>, ed. cit., p. 76 </a:t>
            </a:r>
            <a:endParaRPr lang="ro-RO" sz="1600" b="0" i="0" u="none" strike="noStrike" baseline="0" dirty="0">
              <a:solidFill>
                <a:srgbClr val="000000"/>
              </a:solidFill>
              <a:latin typeface="Poppins Thin" panose="00000300000000000000" pitchFamily="2" charset="0"/>
            </a:endParaRPr>
          </a:p>
          <a:p>
            <a:pPr>
              <a:lnSpc>
                <a:spcPct val="150000"/>
              </a:lnSpc>
            </a:pPr>
            <a:endParaRPr lang="it-IT" sz="1600" b="0" i="0" u="none" strike="noStrike" baseline="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„Când vremea este bună, părinții pot să-și scoată copiii din casă, pentru a se plimba pe câmp sau prin pădure, și să le vorbească despre copacii maiestuoși, despre arbuști și flori, învățându-i că Dumnezeu este Creatorul tuturor acestor lucruri.” </a:t>
            </a:r>
          </a:p>
          <a:p>
            <a:pPr>
              <a:lnSpc>
                <a:spcPct val="150000"/>
              </a:lnSpc>
            </a:pPr>
            <a:r>
              <a:rPr lang="ro-RO" sz="1600" b="0" i="1" u="none" strike="noStrike" baseline="0" dirty="0">
                <a:solidFill>
                  <a:srgbClr val="000000"/>
                </a:solidFill>
                <a:latin typeface="Poppins Thin" panose="00000300000000000000" pitchFamily="2" charset="0"/>
              </a:rPr>
              <a:t>Ibidem</a:t>
            </a:r>
            <a:r>
              <a:rPr lang="ro-RO" sz="1600" b="0" i="0" u="none" strike="noStrike" baseline="0" dirty="0">
                <a:solidFill>
                  <a:srgbClr val="000000"/>
                </a:solidFill>
                <a:latin typeface="Poppins Thin" panose="00000300000000000000" pitchFamily="2" charset="0"/>
              </a:rPr>
              <a:t>, p. 77 </a:t>
            </a:r>
          </a:p>
          <a:p>
            <a:pPr>
              <a:lnSpc>
                <a:spcPct val="150000"/>
              </a:lnSpc>
            </a:pPr>
            <a:endParaRPr lang="ro-RO" sz="1600" b="0" i="0" u="none" strike="noStrike" baseline="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„Ca să păzim Sabatul sfânt, nu este necesar să ne închidem între ziduri, izolați de frumoasele scene ale naturii și de aerul generos și înviorător al cerului.” </a:t>
            </a:r>
          </a:p>
          <a:p>
            <a:pPr>
              <a:lnSpc>
                <a:spcPct val="150000"/>
              </a:lnSpc>
            </a:pPr>
            <a:r>
              <a:rPr lang="ro-RO" sz="1600" b="0" i="1" u="none" strike="noStrike" baseline="0" dirty="0">
                <a:solidFill>
                  <a:srgbClr val="000000"/>
                </a:solidFill>
                <a:latin typeface="Poppins Thin" panose="00000300000000000000" pitchFamily="2" charset="0"/>
              </a:rPr>
              <a:t>Ibidem</a:t>
            </a:r>
            <a:r>
              <a:rPr lang="ro-RO" sz="1600" b="0" i="0" u="none" strike="noStrike" baseline="0" dirty="0">
                <a:solidFill>
                  <a:srgbClr val="000000"/>
                </a:solidFill>
                <a:latin typeface="Poppins Thin" panose="00000300000000000000" pitchFamily="2" charset="0"/>
              </a:rPr>
              <a:t>, p. 84 </a:t>
            </a:r>
            <a:endParaRPr lang="ro-RO" sz="1100" b="0" i="0" u="none" strike="noStrike" baseline="0" dirty="0">
              <a:solidFill>
                <a:srgbClr val="000000"/>
              </a:solidFill>
              <a:latin typeface="Poppins Thin" panose="00000300000000000000" pitchFamily="2" charset="0"/>
            </a:endParaRPr>
          </a:p>
        </p:txBody>
      </p:sp>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77625751-9E7F-1976-8558-1BFF0997C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488116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63335-AC02-10F1-EEFB-8845C89B662C}"/>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E4950213-D831-6CD5-E6C8-B861F84E8E08}"/>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endParaRPr>
          </a:p>
        </p:txBody>
      </p:sp>
      <p:pic>
        <p:nvPicPr>
          <p:cNvPr id="9" name="Substituent conținut 8" descr="O imagine care conține Grafică&#10;&#10;Descriere generată automat">
            <a:extLst>
              <a:ext uri="{FF2B5EF4-FFF2-40B4-BE49-F238E27FC236}">
                <a16:creationId xmlns:a16="http://schemas.microsoft.com/office/drawing/2014/main" id="{4A628F78-2391-E9FF-931E-121D10E30D09}"/>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sp>
        <p:nvSpPr>
          <p:cNvPr id="3" name="CasetăText 2">
            <a:extLst>
              <a:ext uri="{FF2B5EF4-FFF2-40B4-BE49-F238E27FC236}">
                <a16:creationId xmlns:a16="http://schemas.microsoft.com/office/drawing/2014/main" id="{55B10A64-31E7-1FC6-B642-8F5C53C0A4AD}"/>
              </a:ext>
            </a:extLst>
          </p:cNvPr>
          <p:cNvSpPr txBox="1"/>
          <p:nvPr/>
        </p:nvSpPr>
        <p:spPr>
          <a:xfrm>
            <a:off x="838200" y="1690688"/>
            <a:ext cx="10143654" cy="2642775"/>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„Trebuie să petrecem o parte a Sabatului în meditație religioasă, gândindu-ne la binecuvântările și la minunile lui Dumnezeu din lucrurile create, așa cum sunt ele manifestate în decorul stâncos al munților, unde un pisc se ridică deasupra altuia, iar prăpăstiile teribile și stâncile despicate de cutremure sau trăsnete poartă semnul inconfundabil al Aceluia care a mutat munții în mânia Lui, și, în aceeași măsură, în priveliștile mai liniștite ale naturii, unde arborii înalți, clipocitul pâraielor, iarba verde și florile multicolore exprimă dragostea Dumnezeului infinit.” </a:t>
            </a:r>
          </a:p>
          <a:p>
            <a:pPr>
              <a:lnSpc>
                <a:spcPct val="150000"/>
              </a:lnSpc>
            </a:pPr>
            <a:r>
              <a:rPr lang="ro-RO" sz="1600" b="0" i="1" u="none" strike="noStrike" baseline="0" dirty="0">
                <a:solidFill>
                  <a:srgbClr val="000000"/>
                </a:solidFill>
                <a:latin typeface="Poppins Thin" panose="00000300000000000000" pitchFamily="2" charset="0"/>
              </a:rPr>
              <a:t>Ibidem</a:t>
            </a:r>
            <a:r>
              <a:rPr lang="ro-RO" sz="1600" b="0" i="0" u="none" strike="noStrike" baseline="0" dirty="0">
                <a:solidFill>
                  <a:srgbClr val="000000"/>
                </a:solidFill>
                <a:latin typeface="Poppins Thin" panose="00000300000000000000" pitchFamily="2" charset="0"/>
              </a:rPr>
              <a:t>, p. 85 </a:t>
            </a:r>
            <a:endParaRPr lang="ro-RO" sz="1050" b="0" i="0" u="none" strike="noStrike" baseline="0" dirty="0">
              <a:solidFill>
                <a:srgbClr val="000000"/>
              </a:solidFill>
              <a:latin typeface="Poppins Thin" panose="00000300000000000000" pitchFamily="2" charset="0"/>
            </a:endParaRPr>
          </a:p>
        </p:txBody>
      </p:sp>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98ED4F54-1B39-2FC0-D414-E396B174F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13162616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4EFBC-2820-6408-9828-23C1801CE6EA}"/>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30BC5DA5-9D48-79E5-70B4-A75E9447CADF}"/>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253315B3-9C10-A435-E90B-3FA106E47E19}"/>
              </a:ext>
            </a:extLst>
          </p:cNvPr>
          <p:cNvSpPr txBox="1"/>
          <p:nvPr/>
        </p:nvSpPr>
        <p:spPr>
          <a:xfrm>
            <a:off x="838200" y="1690688"/>
            <a:ext cx="10115550" cy="2642775"/>
          </a:xfrm>
          <a:prstGeom prst="rect">
            <a:avLst/>
          </a:prstGeom>
          <a:noFill/>
        </p:spPr>
        <p:txBody>
          <a:bodyPr wrap="square" rtlCol="0">
            <a:spAutoFit/>
          </a:bodyPr>
          <a:lstStyle/>
          <a:p>
            <a:pPr>
              <a:lnSpc>
                <a:spcPct val="150000"/>
              </a:lnSpc>
            </a:pPr>
            <a:r>
              <a:rPr lang="ro-RO" sz="1600" b="0" i="1" u="none" strike="noStrike" baseline="0" dirty="0">
                <a:solidFill>
                  <a:srgbClr val="000000"/>
                </a:solidFill>
                <a:latin typeface="Poppins" panose="00000500000000000000" pitchFamily="2" charset="0"/>
              </a:rPr>
              <a:t>Deci ce facem în Sabat? </a:t>
            </a:r>
            <a:r>
              <a:rPr lang="ro-RO" sz="1600" b="0" i="0" u="none" strike="noStrike" baseline="0" dirty="0">
                <a:solidFill>
                  <a:srgbClr val="000000"/>
                </a:solidFill>
                <a:latin typeface="Poppins" panose="00000500000000000000" pitchFamily="2" charset="0"/>
              </a:rPr>
              <a:t>Sabatul este o zi excelentă pentru misiune în mai multe moduri. Ni se recomandă ca la biserică să relatăm experiențele noastre recente pentru ca serviciile divine să fie cât mai interesante, iar acasă să întoarcem inima copiilor noștri către Dumnezeu și să petrecem timp de calitate cu ei, în cel mai apropiat câmp misionar. Dumnezeu ne invită să beneficiem și de avantajele maxime pe care Sabatul ni le oferă pentru meditație în natură și în aer liber. Pe terenul misionar îndepărtat, suntem chemați la vizite și conversații pentru formare de ucenici, după modelul Domnului Isus. </a:t>
            </a:r>
            <a:endParaRPr lang="ro-RO" sz="900" b="0" i="0" u="none" strike="noStrike" baseline="0" dirty="0">
              <a:solidFill>
                <a:srgbClr val="000000"/>
              </a:solidFill>
              <a:latin typeface="Poppins" panose="00000500000000000000" pitchFamily="2" charset="0"/>
            </a:endParaRP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DB2B139C-D032-92DC-08C2-2711920F5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FAFC54C4-4D88-0816-DE52-5BB370CF751A}"/>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7571421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CB6A0-D08F-3BF8-ADD3-A6E5DBCC6C8F}"/>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48B03646-8B0A-4CA8-7602-99D9D60960DF}"/>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52D92BA9-8A88-4E25-1EEC-6E9A25EF5A15}"/>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A197813B-F77C-7E40-9DC7-673F3B80F997}"/>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23269158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B7D5D-1E71-DE41-52AF-D123519482E2}"/>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47D6BD9A-0A6A-F08F-9D72-18B9D5BE3501}"/>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Ce făcea </a:t>
            </a:r>
            <a:r>
              <a:rPr lang="ro-RO" sz="3200" b="1" i="1" u="none" strike="noStrike" baseline="0" dirty="0">
                <a:solidFill>
                  <a:srgbClr val="6589B2"/>
                </a:solidFill>
                <a:latin typeface="Poppins" panose="00000500000000000000" pitchFamily="2" charset="0"/>
              </a:rPr>
              <a:t>Ellen White </a:t>
            </a:r>
            <a:r>
              <a:rPr lang="ro-RO" sz="3200" b="1" i="0" u="none" strike="noStrike" baseline="0" dirty="0">
                <a:solidFill>
                  <a:srgbClr val="6589B2"/>
                </a:solidFill>
                <a:latin typeface="Poppins" panose="00000500000000000000" pitchFamily="2" charset="0"/>
              </a:rPr>
              <a:t>în Sabat? </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9360D35C-C76B-380B-B934-3C6A13EB0C95}"/>
              </a:ext>
            </a:extLst>
          </p:cNvPr>
          <p:cNvSpPr txBox="1"/>
          <p:nvPr/>
        </p:nvSpPr>
        <p:spPr>
          <a:xfrm>
            <a:off x="838200" y="1690688"/>
            <a:ext cx="9799622" cy="4120102"/>
          </a:xfrm>
          <a:prstGeom prst="rect">
            <a:avLst/>
          </a:prstGeom>
          <a:noFill/>
        </p:spPr>
        <p:txBody>
          <a:bodyPr wrap="square" rtlCol="0">
            <a:spAutoFit/>
          </a:bodyPr>
          <a:lstStyle/>
          <a:p>
            <a:pPr>
              <a:lnSpc>
                <a:spcPct val="150000"/>
              </a:lnSpc>
            </a:pPr>
            <a:r>
              <a:rPr lang="ro-RO" sz="1600" b="0" i="1" u="none" strike="noStrike" baseline="0" dirty="0">
                <a:solidFill>
                  <a:srgbClr val="000000"/>
                </a:solidFill>
                <a:latin typeface="Poppins Light" panose="00000400000000000000" pitchFamily="2" charset="0"/>
              </a:rPr>
              <a:t>Informații bazate pe capitolul dedicat acestui subiect în </a:t>
            </a:r>
            <a:r>
              <a:rPr lang="ro-RO" sz="1600" b="0" i="0" u="sng" strike="noStrike" baseline="0" dirty="0">
                <a:solidFill>
                  <a:srgbClr val="4F5CD5"/>
                </a:solidFill>
                <a:latin typeface="Poppins Light" panose="00000400000000000000" pitchFamily="2" charset="0"/>
                <a:hlinkClick r:id="rId2"/>
              </a:rPr>
              <a:t>Manuscript </a:t>
            </a:r>
            <a:r>
              <a:rPr lang="ro-RO" sz="1600" b="0" i="0" u="sng" strike="noStrike" baseline="0" dirty="0" err="1">
                <a:solidFill>
                  <a:srgbClr val="4F5CD5"/>
                </a:solidFill>
                <a:latin typeface="Poppins Light" panose="00000400000000000000" pitchFamily="2" charset="0"/>
                <a:hlinkClick r:id="rId2"/>
              </a:rPr>
              <a:t>Release</a:t>
            </a:r>
            <a:r>
              <a:rPr lang="ro-RO" sz="1600" b="0" i="1" u="sng" strike="noStrike" baseline="0" dirty="0">
                <a:solidFill>
                  <a:srgbClr val="4F5CD5"/>
                </a:solidFill>
                <a:latin typeface="Poppins Light" panose="00000400000000000000" pitchFamily="2" charset="0"/>
                <a:hlinkClick r:id="rId2"/>
              </a:rPr>
              <a:t>, </a:t>
            </a:r>
            <a:r>
              <a:rPr lang="ro-RO" sz="1600" b="0" i="1" u="sng" strike="noStrike" baseline="0" dirty="0" err="1">
                <a:solidFill>
                  <a:srgbClr val="4F5CD5"/>
                </a:solidFill>
                <a:latin typeface="Poppins Light" panose="00000400000000000000" pitchFamily="2" charset="0"/>
                <a:hlinkClick r:id="rId2"/>
              </a:rPr>
              <a:t>vol</a:t>
            </a:r>
            <a:r>
              <a:rPr lang="ro-RO" sz="1600" b="0" i="1" u="sng" strike="noStrike" baseline="0" dirty="0">
                <a:solidFill>
                  <a:srgbClr val="4F5CD5"/>
                </a:solidFill>
                <a:latin typeface="Poppins Light" panose="00000400000000000000" pitchFamily="2" charset="0"/>
                <a:hlinkClick r:id="rId2"/>
              </a:rPr>
              <a:t> 6., </a:t>
            </a:r>
            <a:r>
              <a:rPr lang="ro-RO" sz="1600" b="0" i="1" u="sng" strike="noStrike" baseline="0" dirty="0" err="1">
                <a:solidFill>
                  <a:srgbClr val="4F5CD5"/>
                </a:solidFill>
                <a:latin typeface="Poppins Light" panose="00000400000000000000" pitchFamily="2" charset="0"/>
                <a:hlinkClick r:id="rId2"/>
              </a:rPr>
              <a:t>no</a:t>
            </a:r>
            <a:r>
              <a:rPr lang="ro-RO" sz="1600" b="0" i="1" u="sng" strike="noStrike" baseline="0" dirty="0">
                <a:solidFill>
                  <a:srgbClr val="4F5CD5"/>
                </a:solidFill>
                <a:latin typeface="Poppins Light" panose="00000400000000000000" pitchFamily="2" charset="0"/>
                <a:hlinkClick r:id="rId2"/>
              </a:rPr>
              <a:t>. 391</a:t>
            </a:r>
            <a:r>
              <a:rPr lang="ro-RO" sz="1600" b="0" i="1" u="none" strike="noStrike" baseline="0" dirty="0">
                <a:solidFill>
                  <a:srgbClr val="000000"/>
                </a:solidFill>
                <a:latin typeface="Poppins Light" panose="00000400000000000000" pitchFamily="2" charset="0"/>
              </a:rPr>
              <a:t> și în </a:t>
            </a:r>
            <a:r>
              <a:rPr lang="ro-RO" sz="1600" b="0" i="0" u="sng" strike="noStrike" baseline="0" dirty="0">
                <a:solidFill>
                  <a:srgbClr val="4F5CD5"/>
                </a:solidFill>
                <a:latin typeface="Poppins Light" panose="00000400000000000000" pitchFamily="2" charset="0"/>
                <a:hlinkClick r:id="rId3"/>
              </a:rPr>
              <a:t>Solii alese</a:t>
            </a:r>
            <a:r>
              <a:rPr lang="ro-RO" sz="1600" b="0" i="1" u="sng" strike="noStrike" baseline="0" dirty="0">
                <a:solidFill>
                  <a:srgbClr val="4F5CD5"/>
                </a:solidFill>
                <a:latin typeface="Poppins Light" panose="00000400000000000000" pitchFamily="2" charset="0"/>
                <a:hlinkClick r:id="rId3"/>
              </a:rPr>
              <a:t>, ed. 2012, vol. 3, pp. 216–219</a:t>
            </a:r>
            <a:r>
              <a:rPr lang="ro-RO" sz="1600" b="0" i="1" u="none" strike="noStrike" baseline="0" dirty="0">
                <a:solidFill>
                  <a:srgbClr val="000000"/>
                </a:solidFill>
                <a:latin typeface="Poppins Light" panose="00000400000000000000" pitchFamily="2" charset="0"/>
              </a:rPr>
              <a:t>. </a:t>
            </a:r>
          </a:p>
          <a:p>
            <a:pPr>
              <a:lnSpc>
                <a:spcPct val="150000"/>
              </a:lnSpc>
            </a:pPr>
            <a:endParaRPr lang="ro-RO" sz="1600" b="0" i="0" u="none" strike="noStrike" baseline="0" dirty="0">
              <a:solidFill>
                <a:srgbClr val="000000"/>
              </a:solidFill>
              <a:latin typeface="Poppins Light" panose="000004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Bucuria zilei sfinte începea cu adunarea de familie de vineri seară, pentru rugăciune, închinare și cântec. Uneori, </a:t>
            </a:r>
            <a:r>
              <a:rPr lang="ro-RO" sz="1600" b="0" i="0" u="sng" strike="noStrike" baseline="0" dirty="0">
                <a:solidFill>
                  <a:srgbClr val="4F5CD5"/>
                </a:solidFill>
                <a:latin typeface="Poppins" panose="00000500000000000000" pitchFamily="2" charset="0"/>
                <a:hlinkClick r:id="rId4"/>
              </a:rPr>
              <a:t>vineri seara</a:t>
            </a:r>
            <a:r>
              <a:rPr lang="ro-RO" sz="1600" b="0" i="0" u="none" strike="noStrike" baseline="0" dirty="0">
                <a:solidFill>
                  <a:srgbClr val="000000"/>
                </a:solidFill>
                <a:latin typeface="Poppins" panose="00000500000000000000" pitchFamily="2" charset="0"/>
              </a:rPr>
              <a:t> avea întâlniri cu tinerii, cărora le transmitea mesaje generale și personale. Adunarea de vineri </a:t>
            </a:r>
            <a:r>
              <a:rPr lang="ro-RO" sz="1600" b="0" i="0" u="sng" strike="noStrike" baseline="0" dirty="0">
                <a:solidFill>
                  <a:srgbClr val="4F5CD5"/>
                </a:solidFill>
                <a:latin typeface="Poppins" panose="00000500000000000000" pitchFamily="2" charset="0"/>
                <a:hlinkClick r:id="rId5"/>
              </a:rPr>
              <a:t>după-amiază</a:t>
            </a:r>
            <a:r>
              <a:rPr lang="ro-RO" sz="1600" b="0" i="0" u="none" strike="noStrike" baseline="0" dirty="0">
                <a:solidFill>
                  <a:srgbClr val="000000"/>
                </a:solidFill>
                <a:latin typeface="Poppins" panose="00000500000000000000" pitchFamily="2" charset="0"/>
              </a:rPr>
              <a:t> și vineri seară era folosită de </a:t>
            </a:r>
            <a:r>
              <a:rPr lang="ro-RO" sz="1600" b="0" i="0" u="sng" strike="noStrike" baseline="0" dirty="0">
                <a:solidFill>
                  <a:srgbClr val="4F5CD5"/>
                </a:solidFill>
                <a:latin typeface="Poppins" panose="00000500000000000000" pitchFamily="2" charset="0"/>
                <a:hlinkClick r:id="rId6"/>
              </a:rPr>
              <a:t>pionieri</a:t>
            </a:r>
            <a:r>
              <a:rPr lang="ro-RO" sz="1600" b="0" i="0" u="none" strike="noStrike" baseline="0" dirty="0">
                <a:solidFill>
                  <a:srgbClr val="000000"/>
                </a:solidFill>
                <a:latin typeface="Poppins" panose="00000500000000000000" pitchFamily="2" charset="0"/>
              </a:rPr>
              <a:t> și pentru </a:t>
            </a:r>
            <a:r>
              <a:rPr lang="ro-RO" sz="1600" b="0" i="0" u="sng" strike="noStrike" baseline="0" dirty="0">
                <a:solidFill>
                  <a:srgbClr val="4F5CD5"/>
                </a:solidFill>
                <a:latin typeface="Poppins" panose="00000500000000000000" pitchFamily="2" charset="0"/>
                <a:hlinkClick r:id="rId5"/>
              </a:rPr>
              <a:t>predică</a:t>
            </a:r>
            <a:r>
              <a:rPr lang="ro-RO" sz="1600" b="0" i="0" u="none" strike="noStrike" baseline="0" dirty="0">
                <a:solidFill>
                  <a:srgbClr val="000000"/>
                </a:solidFill>
                <a:latin typeface="Poppins" panose="00000500000000000000" pitchFamily="2" charset="0"/>
              </a:rPr>
              <a:t> (adunare de corturi) sau închinare cu </a:t>
            </a:r>
            <a:r>
              <a:rPr lang="ro-RO" sz="1600" b="0" i="0" u="sng" strike="noStrike" baseline="0" dirty="0">
                <a:solidFill>
                  <a:srgbClr val="4F5CD5"/>
                </a:solidFill>
                <a:latin typeface="Poppins" panose="00000500000000000000" pitchFamily="2" charset="0"/>
                <a:hlinkClick r:id="rId7"/>
              </a:rPr>
              <a:t>angajații</a:t>
            </a:r>
            <a:r>
              <a:rPr lang="ro-RO" sz="1600" b="0" i="0" u="none" strike="noStrike" baseline="0" dirty="0">
                <a:solidFill>
                  <a:srgbClr val="000000"/>
                </a:solidFill>
                <a:latin typeface="Poppins" panose="00000500000000000000" pitchFamily="2" charset="0"/>
              </a:rPr>
              <a:t> unui sanatoriu.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Dimineața, familia White se trezea devreme pentru a merge fără grabă și în liniște la Școala de Sabat și la serviciul divin principal de la biserică. Când era cazul, </a:t>
            </a:r>
            <a:r>
              <a:rPr lang="ro-RO" sz="1600" b="0" i="0" u="sng" strike="noStrike" baseline="0" dirty="0">
                <a:solidFill>
                  <a:srgbClr val="4F5CD5"/>
                </a:solidFill>
                <a:latin typeface="Poppins" panose="00000500000000000000" pitchFamily="2" charset="0"/>
                <a:hlinkClick r:id="rId8"/>
              </a:rPr>
              <a:t>după-amiaza</a:t>
            </a:r>
            <a:r>
              <a:rPr lang="ro-RO" sz="1600" b="0" i="0" u="none" strike="noStrike" baseline="0" dirty="0">
                <a:solidFill>
                  <a:srgbClr val="000000"/>
                </a:solidFill>
                <a:latin typeface="Poppins" panose="00000500000000000000" pitchFamily="2" charset="0"/>
              </a:rPr>
              <a:t> lua parte la adunări de părtășie pentru mărturii și experiențe (</a:t>
            </a:r>
            <a:r>
              <a:rPr lang="ro-RO" sz="1600" b="0" i="0" u="sng" strike="noStrike" baseline="0" dirty="0">
                <a:solidFill>
                  <a:srgbClr val="4F5CD5"/>
                </a:solidFill>
                <a:latin typeface="Poppins" panose="00000500000000000000" pitchFamily="2" charset="0"/>
                <a:hlinkClick r:id="rId9"/>
              </a:rPr>
              <a:t>social </a:t>
            </a:r>
            <a:r>
              <a:rPr lang="ro-RO" sz="1600" b="0" i="0" u="sng" strike="noStrike" baseline="0" dirty="0" err="1">
                <a:solidFill>
                  <a:srgbClr val="4F5CD5"/>
                </a:solidFill>
                <a:latin typeface="Poppins" panose="00000500000000000000" pitchFamily="2" charset="0"/>
                <a:hlinkClick r:id="rId9"/>
              </a:rPr>
              <a:t>meeting</a:t>
            </a:r>
            <a:r>
              <a:rPr lang="ro-RO" sz="1600" b="0" i="0" u="none" strike="noStrike" baseline="0" dirty="0">
                <a:solidFill>
                  <a:srgbClr val="000000"/>
                </a:solidFill>
                <a:latin typeface="Poppins" panose="00000500000000000000" pitchFamily="2" charset="0"/>
              </a:rPr>
              <a:t>). </a:t>
            </a:r>
          </a:p>
        </p:txBody>
      </p:sp>
      <p:pic>
        <p:nvPicPr>
          <p:cNvPr id="4" name="Imagine 3" descr="O imagine care conține Font, text, număr, simbol&#10;&#10;Descriere generată automat">
            <a:hlinkClick r:id="rId10" action="ppaction://hlinksldjump"/>
            <a:extLst>
              <a:ext uri="{FF2B5EF4-FFF2-40B4-BE49-F238E27FC236}">
                <a16:creationId xmlns:a16="http://schemas.microsoft.com/office/drawing/2014/main" id="{10A22090-FA0F-827A-29E5-954E749757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8FFAAC07-E275-8F76-715C-C3C159784B4C}"/>
              </a:ext>
            </a:extLst>
          </p:cNvPr>
          <p:cNvPicPr>
            <a:picLocks noGrp="1" noRot="1" noChangeAspect="1" noMove="1" noResize="1" noEditPoints="1" noAdjustHandles="1" noChangeArrowheads="1" noChangeShapeType="1" noCrop="1"/>
          </p:cNvPicPr>
          <p:nvPr>
            <p:ph idx="1"/>
          </p:nvPr>
        </p:nvPicPr>
        <p:blipFill>
          <a:blip r:embed="rId12">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15862651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D4D65-71AB-BB30-DA0E-6B6E4D759C18}"/>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4A62FA9A-B767-9268-9659-F2F442154AD8}"/>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Ce făcea </a:t>
            </a:r>
            <a:r>
              <a:rPr lang="ro-RO" sz="3200" b="1" i="1" u="none" strike="noStrike" baseline="0" dirty="0">
                <a:solidFill>
                  <a:srgbClr val="6589B2"/>
                </a:solidFill>
                <a:latin typeface="Poppins" panose="00000500000000000000" pitchFamily="2" charset="0"/>
              </a:rPr>
              <a:t>Ellen White </a:t>
            </a:r>
            <a:r>
              <a:rPr lang="ro-RO" sz="3200" b="1" i="0" u="none" strike="noStrike" baseline="0" dirty="0">
                <a:solidFill>
                  <a:srgbClr val="6589B2"/>
                </a:solidFill>
                <a:latin typeface="Poppins" panose="00000500000000000000" pitchFamily="2" charset="0"/>
              </a:rPr>
              <a:t>în Sabat? </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FF7109FF-A3A9-FA20-BF81-3D54DB27E1F3}"/>
              </a:ext>
            </a:extLst>
          </p:cNvPr>
          <p:cNvSpPr txBox="1"/>
          <p:nvPr/>
        </p:nvSpPr>
        <p:spPr>
          <a:xfrm>
            <a:off x="838200" y="1554884"/>
            <a:ext cx="9799622" cy="4981877"/>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După-amiaza, familia ieșea uneori pentru o plimbare, în timpul căreia se bucurau de natură. Cititul împreună era o altă activitate de Sabat: Ellen White petrecea timp cu copiii citindu-le pasaje selectate din scrieri morale și religioase. La apusul soarelui, familia se aduna pentru închinare. </a:t>
            </a:r>
          </a:p>
          <a:p>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În multe </a:t>
            </a:r>
            <a:r>
              <a:rPr lang="ro-RO" sz="1600" b="0" i="0" u="none" strike="noStrike" baseline="0" dirty="0" err="1">
                <a:solidFill>
                  <a:srgbClr val="000000"/>
                </a:solidFill>
                <a:latin typeface="Poppins" panose="00000500000000000000" pitchFamily="2" charset="0"/>
              </a:rPr>
              <a:t>Sabate</a:t>
            </a:r>
            <a:r>
              <a:rPr lang="ro-RO" sz="1600" b="0" i="0" u="none" strike="noStrike" baseline="0" dirty="0">
                <a:solidFill>
                  <a:srgbClr val="000000"/>
                </a:solidFill>
                <a:latin typeface="Poppins" panose="00000500000000000000" pitchFamily="2" charset="0"/>
              </a:rPr>
              <a:t>, ea și soțul ei erau plecați pentru a predica la servicii divine sau la adunări de corturi, pentru vizite, pentru rugăciuni în casa celor bolnavi sau pentru călătorii (de altfel, evitate dacă se putea). </a:t>
            </a:r>
          </a:p>
          <a:p>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Odată a scris în natură, unde serveau și masa, ori făcea o plimbare în livadă pentru rugăciune. Altădată a mers câțiva kilometri printr-o pădure de stejari, unde s-a odihnit o oră, a dormit, s-a rugat înainte să se întoarcă, iar după-amiază a mers la întâlnirea religioasă. Uneori petrecea după-amiaza în vizite la surori sau la bolnavi, iar seara participa la conferințe sau întâlniri în case. </a:t>
            </a:r>
            <a:endParaRPr lang="ro-RO" sz="1400" b="0" i="0" u="none" strike="noStrike" baseline="0" dirty="0">
              <a:solidFill>
                <a:srgbClr val="000000"/>
              </a:solidFill>
              <a:latin typeface="Poppins" panose="00000500000000000000" pitchFamily="2" charset="0"/>
            </a:endParaRP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E806A634-9035-4185-191D-63770005C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1C8BEA23-B747-849E-5675-7D76A42141A3}"/>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37862493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77E45-13E6-2DF5-EFE3-234B879DDD31}"/>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70078E34-A11E-8102-F04A-31B6D0E93262}"/>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8BD22F2C-D2B6-7A00-111A-335798DB58CC}"/>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BAF07221-9BDB-5568-422F-1716A6492783}"/>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10338543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2DAE5-4863-1D17-3022-DC9C590995F8}"/>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90736B09-04FB-0638-A330-244B5A596D4A}"/>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Sabatul, zi de </a:t>
            </a:r>
            <a:r>
              <a:rPr lang="ro-RO" sz="3200" b="1" i="1" u="none" strike="noStrike" baseline="0" dirty="0">
                <a:solidFill>
                  <a:srgbClr val="6589B2"/>
                </a:solidFill>
                <a:latin typeface="Poppins" panose="00000500000000000000" pitchFamily="2" charset="0"/>
              </a:rPr>
              <a:t>adunare și de bucurie </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ADADFC3E-831F-2C4F-11CC-D044AE5875CC}"/>
              </a:ext>
            </a:extLst>
          </p:cNvPr>
          <p:cNvSpPr txBox="1"/>
          <p:nvPr/>
        </p:nvSpPr>
        <p:spPr>
          <a:xfrm>
            <a:off x="838199" y="1464345"/>
            <a:ext cx="10324724" cy="5228098"/>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„«Dacă îți vei opri piciorul în ziua Sabatului, ca să nu-ți faci gusturile</a:t>
            </a:r>
            <a:r>
              <a:rPr lang="ro-RO" sz="1600" b="0" i="0" u="none" strike="noStrike" baseline="30000" dirty="0">
                <a:solidFill>
                  <a:srgbClr val="000000"/>
                </a:solidFill>
                <a:latin typeface="Poppins" panose="00000500000000000000" pitchFamily="2" charset="0"/>
              </a:rPr>
              <a:t>1</a:t>
            </a:r>
            <a:r>
              <a:rPr lang="ro-RO" sz="1600" b="0" i="0" u="none" strike="noStrike" baseline="0" dirty="0">
                <a:solidFill>
                  <a:srgbClr val="000000"/>
                </a:solidFill>
                <a:latin typeface="Poppins" panose="00000500000000000000" pitchFamily="2" charset="0"/>
              </a:rPr>
              <a:t> tale în ziua Mea </a:t>
            </a:r>
          </a:p>
          <a:p>
            <a:pPr>
              <a:lnSpc>
                <a:spcPct val="150000"/>
              </a:lnSpc>
            </a:pPr>
            <a:r>
              <a:rPr lang="ro-RO" sz="1600" b="0" i="0" u="none" strike="noStrike" baseline="0" dirty="0">
                <a:solidFill>
                  <a:srgbClr val="000000"/>
                </a:solidFill>
                <a:latin typeface="Poppins" panose="00000500000000000000" pitchFamily="2" charset="0"/>
              </a:rPr>
              <a:t>cea sfântă, dacă Sabatul va fi </a:t>
            </a:r>
            <a:r>
              <a:rPr lang="ro-RO" sz="1600" b="1" i="0" u="none" strike="noStrike" baseline="0" dirty="0">
                <a:solidFill>
                  <a:srgbClr val="000000"/>
                </a:solidFill>
                <a:latin typeface="Poppins" panose="00000500000000000000" pitchFamily="2" charset="0"/>
              </a:rPr>
              <a:t>desfătarea </a:t>
            </a:r>
            <a:r>
              <a:rPr lang="ro-RO" sz="1600" b="0" i="0" u="none" strike="noStrike" baseline="0" dirty="0">
                <a:solidFill>
                  <a:srgbClr val="000000"/>
                </a:solidFill>
                <a:latin typeface="Poppins" panose="00000500000000000000" pitchFamily="2" charset="0"/>
              </a:rPr>
              <a:t>ta, ca să-L sfințești</a:t>
            </a:r>
            <a:r>
              <a:rPr lang="ro-RO" sz="1600" baseline="30000" dirty="0"/>
              <a:t>2</a:t>
            </a:r>
            <a:r>
              <a:rPr lang="ro-RO" sz="1600" b="0" i="0" u="none" strike="noStrike" baseline="0" dirty="0">
                <a:solidFill>
                  <a:srgbClr val="000000"/>
                </a:solidFill>
                <a:latin typeface="Poppins" panose="00000500000000000000" pitchFamily="2" charset="0"/>
              </a:rPr>
              <a:t> pe Domnul, slăvindu-L</a:t>
            </a:r>
            <a:r>
              <a:rPr lang="ro-RO" sz="1600" b="0" i="0" u="none" strike="noStrike" baseline="30000" dirty="0">
                <a:solidFill>
                  <a:srgbClr val="000000"/>
                </a:solidFill>
                <a:latin typeface="Poppins" panose="00000500000000000000" pitchFamily="2" charset="0"/>
              </a:rPr>
              <a:t>3</a:t>
            </a:r>
            <a:r>
              <a:rPr lang="ro-RO" sz="1600" b="0" i="0" u="none" strike="noStrike" baseline="0" dirty="0">
                <a:solidFill>
                  <a:srgbClr val="000000"/>
                </a:solidFill>
                <a:latin typeface="Poppins" panose="00000500000000000000" pitchFamily="2" charset="0"/>
              </a:rPr>
              <a:t>, </a:t>
            </a:r>
          </a:p>
          <a:p>
            <a:pPr>
              <a:lnSpc>
                <a:spcPct val="150000"/>
              </a:lnSpc>
            </a:pPr>
            <a:r>
              <a:rPr lang="ro-RO" sz="1600" b="0" i="0" u="none" strike="noStrike" baseline="0" dirty="0">
                <a:solidFill>
                  <a:srgbClr val="000000"/>
                </a:solidFill>
                <a:latin typeface="Poppins" panose="00000500000000000000" pitchFamily="2" charset="0"/>
              </a:rPr>
              <a:t>și dacă-l vei cinsti neurmând căile tale, </a:t>
            </a:r>
            <a:r>
              <a:rPr lang="ro-RO" sz="1600" b="0" i="0" u="none" strike="noStrike" baseline="0" dirty="0" err="1">
                <a:solidFill>
                  <a:srgbClr val="000000"/>
                </a:solidFill>
                <a:latin typeface="Poppins" panose="00000500000000000000" pitchFamily="2" charset="0"/>
              </a:rPr>
              <a:t>neîndeletnicindu</a:t>
            </a:r>
            <a:r>
              <a:rPr lang="ro-RO" sz="1600" b="0" i="0" u="none" strike="noStrike" baseline="0" dirty="0">
                <a:solidFill>
                  <a:srgbClr val="000000"/>
                </a:solidFill>
                <a:latin typeface="Poppins" panose="00000500000000000000" pitchFamily="2" charset="0"/>
              </a:rPr>
              <a:t>-te cu treburile tale și </a:t>
            </a:r>
            <a:r>
              <a:rPr lang="ro-RO" sz="1600" b="0" i="0" u="none" strike="noStrike" baseline="0" dirty="0" err="1">
                <a:solidFill>
                  <a:srgbClr val="000000"/>
                </a:solidFill>
                <a:latin typeface="Poppins" panose="00000500000000000000" pitchFamily="2" charset="0"/>
              </a:rPr>
              <a:t>nededându</a:t>
            </a:r>
            <a:r>
              <a:rPr lang="ro-RO" sz="1600" b="0" i="0" u="none" strike="noStrike" baseline="0" dirty="0">
                <a:solidFill>
                  <a:srgbClr val="000000"/>
                </a:solidFill>
                <a:latin typeface="Poppins" panose="00000500000000000000" pitchFamily="2" charset="0"/>
              </a:rPr>
              <a:t>-te la flecării</a:t>
            </a:r>
            <a:r>
              <a:rPr lang="ro-RO" sz="1600" b="0" i="0" u="none" strike="noStrike" baseline="30000" dirty="0">
                <a:solidFill>
                  <a:srgbClr val="000000"/>
                </a:solidFill>
                <a:latin typeface="Poppins" panose="00000500000000000000" pitchFamily="2" charset="0"/>
              </a:rPr>
              <a:t>4</a:t>
            </a:r>
            <a:r>
              <a:rPr lang="ro-RO" sz="1600" b="0" i="0" u="none" strike="noStrike" baseline="0" dirty="0">
                <a:solidFill>
                  <a:srgbClr val="000000"/>
                </a:solidFill>
                <a:latin typeface="Poppins" panose="00000500000000000000" pitchFamily="2" charset="0"/>
              </a:rPr>
              <a:t>, atunci te vei putea </a:t>
            </a:r>
            <a:r>
              <a:rPr lang="ro-RO" sz="1600" b="1" i="0" u="none" strike="noStrike" baseline="0" dirty="0">
                <a:solidFill>
                  <a:srgbClr val="000000"/>
                </a:solidFill>
                <a:latin typeface="Poppins" panose="00000500000000000000" pitchFamily="2" charset="0"/>
              </a:rPr>
              <a:t>desfăta </a:t>
            </a:r>
            <a:r>
              <a:rPr lang="ro-RO" sz="1600" b="0" i="0" u="none" strike="noStrike" baseline="0" dirty="0">
                <a:solidFill>
                  <a:srgbClr val="000000"/>
                </a:solidFill>
                <a:latin typeface="Poppins" panose="00000500000000000000" pitchFamily="2" charset="0"/>
              </a:rPr>
              <a:t>în Domnul, și Eu te voi sui pe înălțimile țării, te voi face să te </a:t>
            </a:r>
            <a:r>
              <a:rPr lang="ro-RO" sz="1600" b="1" i="0" u="none" strike="noStrike" baseline="0" dirty="0">
                <a:solidFill>
                  <a:srgbClr val="000000"/>
                </a:solidFill>
                <a:latin typeface="Poppins" panose="00000500000000000000" pitchFamily="2" charset="0"/>
              </a:rPr>
              <a:t>bucuri </a:t>
            </a:r>
            <a:r>
              <a:rPr lang="ro-RO" sz="1600" b="0" i="0" u="none" strike="noStrike" baseline="0" dirty="0">
                <a:solidFill>
                  <a:srgbClr val="000000"/>
                </a:solidFill>
                <a:latin typeface="Poppins" panose="00000500000000000000" pitchFamily="2" charset="0"/>
              </a:rPr>
              <a:t>de moștenirea tatălui tău Iacov», căci gura Domnului a vorbit” (Isaia 58:13-14, sublinierile noastre). </a:t>
            </a:r>
          </a:p>
          <a:p>
            <a:endParaRPr lang="ro-RO" sz="1600" b="0" i="0" u="none" strike="noStrike" baseline="0" dirty="0">
              <a:solidFill>
                <a:srgbClr val="000000"/>
              </a:solidFill>
              <a:latin typeface="Poppins" panose="00000500000000000000" pitchFamily="2" charset="0"/>
            </a:endParaRPr>
          </a:p>
          <a:p>
            <a:pPr marR="25400">
              <a:lnSpc>
                <a:spcPct val="150000"/>
              </a:lnSpc>
            </a:pPr>
            <a:r>
              <a:rPr lang="ro-RO" sz="1600" b="0" i="0" u="none" strike="noStrike" baseline="30000" dirty="0">
                <a:solidFill>
                  <a:srgbClr val="000000"/>
                </a:solidFill>
                <a:latin typeface="Poppins" panose="00000500000000000000" pitchFamily="2" charset="0"/>
              </a:rPr>
              <a:t>1</a:t>
            </a:r>
            <a:r>
              <a:rPr lang="ro-RO" sz="1600" b="0" i="0" u="none" strike="noStrike" baseline="0" dirty="0">
                <a:solidFill>
                  <a:srgbClr val="000000"/>
                </a:solidFill>
                <a:latin typeface="Poppins" panose="00000500000000000000" pitchFamily="2" charset="0"/>
              </a:rPr>
              <a:t> În ebraică, „lucrări, business, călătorii de afaceri”. NTR spune </a:t>
            </a:r>
          </a:p>
          <a:p>
            <a:pPr marR="25400">
              <a:lnSpc>
                <a:spcPct val="150000"/>
              </a:lnSpc>
            </a:pPr>
            <a:r>
              <a:rPr lang="ro-RO" sz="1600" b="0" i="0" u="none" strike="noStrike" baseline="0" dirty="0">
                <a:solidFill>
                  <a:srgbClr val="000000"/>
                </a:solidFill>
                <a:latin typeface="Poppins" panose="00000500000000000000" pitchFamily="2" charset="0"/>
              </a:rPr>
              <a:t>„a-ți satisface propriile plăceri”. </a:t>
            </a:r>
          </a:p>
          <a:p>
            <a:pPr marR="25400">
              <a:lnSpc>
                <a:spcPct val="150000"/>
              </a:lnSpc>
            </a:pPr>
            <a:r>
              <a:rPr lang="ro-RO" sz="1600" b="0" i="0" u="none" strike="noStrike" baseline="30000" dirty="0">
                <a:solidFill>
                  <a:srgbClr val="000000"/>
                </a:solidFill>
                <a:latin typeface="Poppins" panose="00000500000000000000" pitchFamily="2" charset="0"/>
              </a:rPr>
              <a:t>2</a:t>
            </a:r>
            <a:r>
              <a:rPr lang="ro-RO" sz="1600" b="0" i="0" u="none" strike="noStrike" baseline="0" dirty="0">
                <a:solidFill>
                  <a:srgbClr val="000000"/>
                </a:solidFill>
                <a:latin typeface="Poppins" panose="00000500000000000000" pitchFamily="2" charset="0"/>
              </a:rPr>
              <a:t> În ebraică, „sfânt pentru Domnul”. </a:t>
            </a:r>
          </a:p>
          <a:p>
            <a:pPr marR="25400">
              <a:lnSpc>
                <a:spcPct val="150000"/>
              </a:lnSpc>
            </a:pPr>
            <a:r>
              <a:rPr lang="ro-RO" sz="1600" b="0" i="0" u="none" strike="noStrike" baseline="30000" dirty="0">
                <a:solidFill>
                  <a:srgbClr val="000000"/>
                </a:solidFill>
                <a:latin typeface="Poppins" panose="00000500000000000000" pitchFamily="2" charset="0"/>
              </a:rPr>
              <a:t>3</a:t>
            </a:r>
            <a:r>
              <a:rPr lang="ro-RO" sz="1600" b="0" i="0" u="none" strike="noStrike" baseline="0" dirty="0">
                <a:solidFill>
                  <a:srgbClr val="000000"/>
                </a:solidFill>
                <a:latin typeface="Poppins" panose="00000500000000000000" pitchFamily="2" charset="0"/>
              </a:rPr>
              <a:t> În ebraică, „demn de a fi onorat, onorabil”. </a:t>
            </a:r>
          </a:p>
          <a:p>
            <a:pPr marR="25400">
              <a:lnSpc>
                <a:spcPct val="150000"/>
              </a:lnSpc>
            </a:pPr>
            <a:r>
              <a:rPr lang="ro-RO" sz="1600" b="0" i="0" u="none" strike="noStrike" baseline="30000" dirty="0">
                <a:solidFill>
                  <a:srgbClr val="000000"/>
                </a:solidFill>
                <a:latin typeface="Poppins" panose="00000500000000000000" pitchFamily="2" charset="0"/>
              </a:rPr>
              <a:t>4</a:t>
            </a:r>
            <a:r>
              <a:rPr lang="ro-RO" sz="1600" b="0" i="0" u="none" strike="noStrike" baseline="0" dirty="0">
                <a:solidFill>
                  <a:srgbClr val="000000"/>
                </a:solidFill>
                <a:latin typeface="Poppins" panose="00000500000000000000" pitchFamily="2" charset="0"/>
              </a:rPr>
              <a:t> În ebraică, „nefăcând planuri”. NTR spune: </a:t>
            </a:r>
          </a:p>
          <a:p>
            <a:pPr marR="25400">
              <a:lnSpc>
                <a:spcPct val="150000"/>
              </a:lnSpc>
            </a:pPr>
            <a:r>
              <a:rPr lang="ro-RO" sz="1600" b="0" i="0" u="none" strike="noStrike" baseline="0" dirty="0">
                <a:solidFill>
                  <a:srgbClr val="000000"/>
                </a:solidFill>
                <a:latin typeface="Poppins" panose="00000500000000000000" pitchFamily="2" charset="0"/>
              </a:rPr>
              <a:t>„Dacă o vei cinsti prin a nu merge pe calea ta, prin a nu face</a:t>
            </a:r>
          </a:p>
          <a:p>
            <a:pPr marR="25400">
              <a:lnSpc>
                <a:spcPct val="150000"/>
              </a:lnSpc>
            </a:pPr>
            <a:r>
              <a:rPr lang="ro-RO" sz="1600" b="0" i="0" u="none" strike="noStrike" baseline="0" dirty="0">
                <a:solidFill>
                  <a:srgbClr val="000000"/>
                </a:solidFill>
                <a:latin typeface="Poppins" panose="00000500000000000000" pitchFamily="2" charset="0"/>
              </a:rPr>
              <a:t>ceea ce-ți place și prin a nu vorbi lucruri fără folos.”</a:t>
            </a:r>
            <a:endParaRPr lang="ro-RO" sz="1200" b="0" i="0" u="none" strike="noStrike" baseline="0" dirty="0">
              <a:solidFill>
                <a:srgbClr val="000000"/>
              </a:solidFill>
              <a:latin typeface="Poppins" panose="00000500000000000000" pitchFamily="2" charset="0"/>
            </a:endParaRP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C50BE9DF-0CB0-1877-E0D4-6EAD07CC1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6" name="Imagine 5" descr="O imagine care conține Grafică&#10;&#10;Descriere generată automat">
            <a:extLst>
              <a:ext uri="{FF2B5EF4-FFF2-40B4-BE49-F238E27FC236}">
                <a16:creationId xmlns:a16="http://schemas.microsoft.com/office/drawing/2014/main" id="{A8443829-4266-8CC2-E52D-5A50B78D1C34}"/>
              </a:ext>
            </a:extLst>
          </p:cNvPr>
          <p:cNvPicPr>
            <a:picLocks noGrp="1" noRot="1" noChangeAspect="1" noMove="1" noResize="1" noEditPoints="1" noAdjustHandles="1" noChangeArrowheads="1" noChangeShapeType="1" noCrop="1"/>
          </p:cNvPicPr>
          <p:nvPr/>
        </p:nvPicPr>
        <p:blipFill>
          <a:blip r:embed="rId4">
            <a:alphaModFix amt="30000"/>
            <a:extLst>
              <a:ext uri="{28A0092B-C50C-407E-A947-70E740481C1C}">
                <a14:useLocalDpi xmlns:a14="http://schemas.microsoft.com/office/drawing/2010/main" val="0"/>
              </a:ext>
            </a:extLst>
          </a:blip>
          <a:stretch>
            <a:fillRect/>
          </a:stretch>
        </p:blipFill>
        <p:spPr>
          <a:xfrm>
            <a:off x="8948871" y="2141538"/>
            <a:ext cx="2809605" cy="4351338"/>
          </a:xfrm>
          <a:prstGeom prst="rect">
            <a:avLst/>
          </a:prstGeom>
        </p:spPr>
      </p:pic>
    </p:spTree>
    <p:extLst>
      <p:ext uri="{BB962C8B-B14F-4D97-AF65-F5344CB8AC3E}">
        <p14:creationId xmlns:p14="http://schemas.microsoft.com/office/powerpoint/2010/main" val="38504539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4ABDD-DBA1-BBD4-ED02-3108F926B819}"/>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06F54C3C-FB13-ED76-1658-97AC6C1E0B2C}"/>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AE4524CC-C1D4-ECB9-086E-D26DAC133895}"/>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19C01EE4-CCBD-437C-3112-AD8FF7B0DB49}"/>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226937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2FB10-5B8F-A8B6-BCE2-17E989E5AA61}"/>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2AEE3352-9DF9-C3B0-04C6-63435742D4F1}"/>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Programul de </a:t>
            </a:r>
            <a:r>
              <a:rPr lang="ro-RO" sz="3200" b="1" i="1" u="none" strike="noStrike" baseline="0" dirty="0">
                <a:solidFill>
                  <a:srgbClr val="6589B2"/>
                </a:solidFill>
                <a:latin typeface="Poppins SemiBold" panose="00000700000000000000" pitchFamily="2" charset="0"/>
              </a:rPr>
              <a:t>vineri seară </a:t>
            </a:r>
            <a:endParaRPr lang="ro-RO" sz="6600" dirty="0">
              <a:solidFill>
                <a:srgbClr val="6589B2"/>
              </a:solidFill>
            </a:endParaRPr>
          </a:p>
        </p:txBody>
      </p:sp>
      <p:sp>
        <p:nvSpPr>
          <p:cNvPr id="3" name="CasetăText 2">
            <a:extLst>
              <a:ext uri="{FF2B5EF4-FFF2-40B4-BE49-F238E27FC236}">
                <a16:creationId xmlns:a16="http://schemas.microsoft.com/office/drawing/2014/main" id="{96D1685D-DA14-EBC0-B24D-1A3624A0F4BA}"/>
              </a:ext>
            </a:extLst>
          </p:cNvPr>
          <p:cNvSpPr txBox="1"/>
          <p:nvPr/>
        </p:nvSpPr>
        <p:spPr>
          <a:xfrm>
            <a:off x="838200" y="1690688"/>
            <a:ext cx="10379044" cy="4119974"/>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„Fiecare trebuie să simtă că are o parte de făcut în a face Sabatul interesant.” </a:t>
            </a:r>
          </a:p>
          <a:p>
            <a:pPr>
              <a:lnSpc>
                <a:spcPct val="150000"/>
              </a:lnSpc>
            </a:pPr>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Mărturii pentru Biserică</a:t>
            </a:r>
            <a:r>
              <a:rPr lang="ro-RO" sz="1600" b="0" i="0" u="none" strike="noStrike" baseline="0" dirty="0">
                <a:solidFill>
                  <a:srgbClr val="000000"/>
                </a:solidFill>
                <a:latin typeface="Poppins Thin" panose="00000300000000000000" pitchFamily="2" charset="0"/>
              </a:rPr>
              <a:t>, ed. a 2-a, rev., vol. 6, p. 290 </a:t>
            </a:r>
          </a:p>
          <a:p>
            <a:pPr>
              <a:lnSpc>
                <a:spcPct val="150000"/>
              </a:lnSpc>
            </a:pPr>
            <a:endParaRPr lang="ro-RO" sz="1600" b="0" i="0" u="none" strike="noStrike" baseline="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„Nu cred că putem petrece orele de început ale Sabatului mai potrivit decât în rugăciune solemnă, fierbinte și plină de recunoștință.” </a:t>
            </a:r>
          </a:p>
          <a:p>
            <a:pPr>
              <a:lnSpc>
                <a:spcPct val="150000"/>
              </a:lnSpc>
            </a:pPr>
            <a:r>
              <a:rPr lang="it-IT" sz="1600" b="0" i="0" u="none" strike="noStrike" baseline="0" dirty="0">
                <a:solidFill>
                  <a:srgbClr val="000000"/>
                </a:solidFill>
                <a:latin typeface="Poppins Thin" panose="00000300000000000000" pitchFamily="2" charset="0"/>
              </a:rPr>
              <a:t>Ellen G. White, </a:t>
            </a:r>
            <a:r>
              <a:rPr lang="it-IT" sz="1600" b="0" i="1" u="none" strike="noStrike" baseline="0" dirty="0">
                <a:solidFill>
                  <a:srgbClr val="000000"/>
                </a:solidFill>
                <a:latin typeface="Poppins Thin" panose="00000300000000000000" pitchFamily="2" charset="0"/>
              </a:rPr>
              <a:t>Mărturii despre Sabat</a:t>
            </a:r>
            <a:r>
              <a:rPr lang="it-IT" sz="1600" b="0" i="0" u="none" strike="noStrike" baseline="0" dirty="0">
                <a:solidFill>
                  <a:srgbClr val="000000"/>
                </a:solidFill>
                <a:latin typeface="Poppins Thin" panose="00000300000000000000" pitchFamily="2" charset="0"/>
              </a:rPr>
              <a:t>, ed. 2005, p. 76 </a:t>
            </a:r>
            <a:endParaRPr lang="ro-RO" sz="1600" b="0" i="0" u="none" strike="noStrike" baseline="0" dirty="0">
              <a:solidFill>
                <a:srgbClr val="000000"/>
              </a:solidFill>
              <a:latin typeface="Poppins Thin" panose="00000300000000000000" pitchFamily="2" charset="0"/>
            </a:endParaRPr>
          </a:p>
          <a:p>
            <a:pPr>
              <a:lnSpc>
                <a:spcPct val="150000"/>
              </a:lnSpc>
            </a:pPr>
            <a:endParaRPr lang="it-IT" sz="1600" b="0" i="0" u="none" strike="noStrike" baseline="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„Părinții îngăduie ca lumea să le acapareze timpul, puterea și gândirea, și, când vine Sabatul, sunt atât de extenuați, încât nu mai au nimic să-I ofere lui Dumnezeu în ziua Lui cea sfântă, nicio dulce evlavie care să le binecuvânteze căminul și să facă Sabatul să fie o încântare pentru copiii lor.” </a:t>
            </a:r>
          </a:p>
          <a:p>
            <a:pPr>
              <a:lnSpc>
                <a:spcPct val="150000"/>
              </a:lnSpc>
            </a:pPr>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Mărturii pentru Biserică</a:t>
            </a:r>
            <a:r>
              <a:rPr lang="ro-RO" sz="1600" b="0" i="0" u="none" strike="noStrike" baseline="0" dirty="0">
                <a:solidFill>
                  <a:srgbClr val="000000"/>
                </a:solidFill>
                <a:latin typeface="Poppins Thin" panose="00000300000000000000" pitchFamily="2" charset="0"/>
              </a:rPr>
              <a:t>, ed. a 2-a, rev., vol. 5, p. 271</a:t>
            </a:r>
            <a:endParaRPr lang="ro-RO" sz="1100" dirty="0"/>
          </a:p>
        </p:txBody>
      </p:sp>
      <p:pic>
        <p:nvPicPr>
          <p:cNvPr id="9" name="Substituent conținut 8" descr="O imagine care conține Grafică&#10;&#10;Descriere generată automat">
            <a:extLst>
              <a:ext uri="{FF2B5EF4-FFF2-40B4-BE49-F238E27FC236}">
                <a16:creationId xmlns:a16="http://schemas.microsoft.com/office/drawing/2014/main" id="{5B209285-7822-4ABB-0A9F-070CEF3B22D7}"/>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7B9F97E5-C81D-3E04-B8BB-592228BC24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35603510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9A4B5-9694-C16B-2285-B0A4BB9FADA5}"/>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7BF1A27C-8753-A326-AE1C-5CCF5006DCD3}"/>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Închinarea în </a:t>
            </a:r>
            <a:r>
              <a:rPr lang="ro-RO" sz="3200" b="1" i="1" u="none" strike="noStrike" baseline="0" dirty="0">
                <a:solidFill>
                  <a:srgbClr val="6589B2"/>
                </a:solidFill>
                <a:latin typeface="Poppins" panose="00000500000000000000" pitchFamily="2" charset="0"/>
              </a:rPr>
              <a:t>Vechiul și Noul Testament</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BDF25CE4-A003-D238-4F4B-7EC2EDA73246}"/>
              </a:ext>
            </a:extLst>
          </p:cNvPr>
          <p:cNvSpPr txBox="1"/>
          <p:nvPr/>
        </p:nvSpPr>
        <p:spPr>
          <a:xfrm>
            <a:off x="838200" y="1554884"/>
            <a:ext cx="9799622" cy="4163832"/>
          </a:xfrm>
          <a:prstGeom prst="rect">
            <a:avLst/>
          </a:prstGeom>
          <a:noFill/>
        </p:spPr>
        <p:txBody>
          <a:bodyPr wrap="square" rtlCol="0">
            <a:spAutoFit/>
          </a:bodyPr>
          <a:lstStyle/>
          <a:p>
            <a:pPr>
              <a:lnSpc>
                <a:spcPct val="150000"/>
              </a:lnSpc>
            </a:pPr>
            <a:r>
              <a:rPr lang="ro-RO" sz="1600" b="1" i="0" u="none" strike="noStrike" baseline="0" dirty="0">
                <a:solidFill>
                  <a:schemeClr val="accent2">
                    <a:lumMod val="50000"/>
                  </a:schemeClr>
                </a:solidFill>
                <a:latin typeface="Poppins" panose="00000500000000000000" pitchFamily="2" charset="0"/>
              </a:rPr>
              <a:t>Principiile</a:t>
            </a:r>
            <a:r>
              <a:rPr lang="ro-RO" sz="1800" b="1" i="0" u="none" strike="noStrike" baseline="0" dirty="0">
                <a:solidFill>
                  <a:schemeClr val="accent2">
                    <a:lumMod val="50000"/>
                  </a:schemeClr>
                </a:solidFill>
                <a:latin typeface="Poppins" panose="00000500000000000000" pitchFamily="2" charset="0"/>
              </a:rPr>
              <a:t> </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o rugăciune de binecuvântare și mărturisire; </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o masă de părtășie și oferire de daruri;</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schimbarea hainelor, înfrumusețare și înmiresmare;</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descălțarea omului la cererea Domnului; </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muzică  </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arderi-de-tot dis-de-dimineață, cântări, îngenunchere și prosternare, însoțită de bucurie și spontaneitate; </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rugăciunea împăratului, laude cu instrumente, bucurie și veselie, binecuvântarea poporului; </a:t>
            </a: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închinare cu frică, în genunchi, cu podoabe sfinte și tremur; </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binecuvântare rostită ca răspuns al mulțimii, realegerea regelui și masă de bucurie; </a:t>
            </a: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A13D9A99-20DC-463D-2C14-A51B70EB7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04B28F7B-54D9-D836-5208-2B8036449D50}"/>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5745132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ABB64-0884-98FE-D283-97278F599492}"/>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0A5A7410-D2B0-77D1-03F5-7E3B28598A60}"/>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Închinarea în </a:t>
            </a:r>
            <a:r>
              <a:rPr lang="ro-RO" sz="3200" b="1" i="1" u="none" strike="noStrike" baseline="0" dirty="0">
                <a:solidFill>
                  <a:srgbClr val="6589B2"/>
                </a:solidFill>
                <a:latin typeface="Poppins" panose="00000500000000000000" pitchFamily="2" charset="0"/>
              </a:rPr>
              <a:t>Vechiul și Noul Testament</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B9E6D73E-E18F-B07F-61A2-DF3F5BF41D12}"/>
              </a:ext>
            </a:extLst>
          </p:cNvPr>
          <p:cNvSpPr txBox="1"/>
          <p:nvPr/>
        </p:nvSpPr>
        <p:spPr>
          <a:xfrm>
            <a:off x="838200" y="1554884"/>
            <a:ext cx="9799622" cy="3012107"/>
          </a:xfrm>
          <a:prstGeom prst="rect">
            <a:avLst/>
          </a:prstGeom>
          <a:noFill/>
        </p:spPr>
        <p:txBody>
          <a:bodyPr wrap="square" rtlCol="0">
            <a:spAutoFit/>
          </a:bodyPr>
          <a:lstStyle/>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închinare unitară și spirituală, întemeiată pe citirea și cunoașterea Scripturii;</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o adunare de pocăință, mărturisire a păcatelor, reformă și separare de lume; </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răspunsul mulțimii de binecuvântare a Domnului și o rugăciune comemorativă; </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împăcare și relații bune; </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închinarea trebuie să fie spre folosul omului, chiar dacă Îi este dedicată lui Dumnezeu;</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act regulat, repetat la intervale exacte, în locuri anume și urmând rânduielile indicate;. </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Trebuie să existe o legătură strânsă între închinare, propria experiență și cunoașterea lui Dumnezeu.</a:t>
            </a:r>
            <a:endParaRPr lang="ro-RO" sz="1400" b="0" i="0" u="none" strike="noStrike" baseline="0" dirty="0">
              <a:solidFill>
                <a:srgbClr val="000000"/>
              </a:solidFill>
              <a:latin typeface="Poppins" panose="00000500000000000000" pitchFamily="2" charset="0"/>
            </a:endParaRP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DB54DDD1-1788-46A8-0BAB-0F135877B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08FF097F-9DFE-9367-6E98-3A057B99782B}"/>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42517762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9C8C6-A025-06C6-9A2F-C9B7A310F521}"/>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9E23AD76-8000-E5EF-6BF6-2769671FE990}"/>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Închinarea în </a:t>
            </a:r>
            <a:r>
              <a:rPr lang="ro-RO" sz="3200" b="1" i="1" u="none" strike="noStrike" baseline="0" dirty="0">
                <a:solidFill>
                  <a:srgbClr val="6589B2"/>
                </a:solidFill>
                <a:latin typeface="Poppins" panose="00000500000000000000" pitchFamily="2" charset="0"/>
              </a:rPr>
              <a:t>Vechiul și Noul Testament</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23FA52CA-2FF1-A83B-B835-8569DC36A959}"/>
              </a:ext>
            </a:extLst>
          </p:cNvPr>
          <p:cNvSpPr txBox="1"/>
          <p:nvPr/>
        </p:nvSpPr>
        <p:spPr>
          <a:xfrm>
            <a:off x="838200" y="1419089"/>
            <a:ext cx="9799622" cy="5351209"/>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La ora 9:00 (ceasul al treilea) se aducea jertfa de dimineață, iar la 15:00 (ceasul al nouălea), jertfa de seară. </a:t>
            </a:r>
          </a:p>
          <a:p>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Oamenii pioși din vechime păstrau aceste momente speciale de închinare, la care adăugau și ora prânzului (Psalmul 55:17; Daniel 6:10). Aceste ore (9:00, 12:00, 15:00) au fost cruciale la răstignirea și moartea Domnului (Marcu 15:25; Matei 27:45). </a:t>
            </a:r>
          </a:p>
          <a:p>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În jurul orei 9:00 dimineață S-a coborât Duhul Sfânt (Faptele apostolilor 2:15). Ora 15:00 era ceas de rugăciune pentru Ioan, Petru și Corneliu (Faptele apostolilor 3:1; 10:3.30). În același ceas s-a dat profeția celor 70 de săptămâni, despre timpul venirii Domnului Isus Hristos (Daniel 9:21). </a:t>
            </a:r>
          </a:p>
          <a:p>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Ora prânzului (12:00, adică ceasul al șaselea) era ceas de rugăciune pentru Petru (Faptele apostolilor 10:9), și probabil pentru Domnul Isus, care rămâne singur la fântâna lui Iacov (vezi Ioan 4:6,8 – când era singur, intra în comuniune cu Tatăl). </a:t>
            </a:r>
            <a:endParaRPr lang="ro-RO" sz="1200" b="0" i="0" u="none" strike="noStrike" baseline="0" dirty="0">
              <a:solidFill>
                <a:srgbClr val="000000"/>
              </a:solidFill>
              <a:latin typeface="Poppins" panose="00000500000000000000" pitchFamily="2" charset="0"/>
            </a:endParaRP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838B6D91-27C7-0FC4-A688-528BE8DA5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065D8E5E-EB6D-962B-F4AC-AED1D6C84DE8}"/>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21974537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8F442-92B6-294F-7843-945B64597658}"/>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E0399E3C-E60E-A7F9-924B-D1A9DF220DA2}"/>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5BF47C2E-999E-555C-C866-A07FCC8F52D6}"/>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73CF613C-991C-0416-4C74-42CFA0E2679F}"/>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1449433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8D47A-2AC6-3D69-CC10-E86EEF908D4A}"/>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2B317D37-586B-B1E6-12B8-A3514BBD455D}"/>
              </a:ext>
            </a:extLst>
          </p:cNvPr>
          <p:cNvSpPr>
            <a:spLocks noGrp="1"/>
          </p:cNvSpPr>
          <p:nvPr>
            <p:ph type="title"/>
          </p:nvPr>
        </p:nvSpPr>
        <p:spPr/>
        <p:txBody>
          <a:bodyPr>
            <a:normAutofit/>
          </a:bodyPr>
          <a:lstStyle/>
          <a:p>
            <a:r>
              <a:rPr lang="ro-RO" sz="3200" b="1" i="1" u="none" strike="noStrike" baseline="0" dirty="0">
                <a:solidFill>
                  <a:srgbClr val="80350E"/>
                </a:solidFill>
                <a:latin typeface="Poppins" panose="00000500000000000000" pitchFamily="2" charset="0"/>
              </a:rPr>
              <a:t>Manualul Bisericii </a:t>
            </a:r>
            <a:r>
              <a:rPr lang="ro-RO" sz="3200" b="1" i="0" u="none" strike="noStrike" baseline="0" dirty="0">
                <a:solidFill>
                  <a:srgbClr val="80350E"/>
                </a:solidFill>
                <a:latin typeface="Poppins" panose="00000500000000000000" pitchFamily="2" charset="0"/>
              </a:rPr>
              <a:t>despre serviciile divine </a:t>
            </a:r>
            <a:endParaRPr lang="ro-RO" sz="3200" dirty="0">
              <a:solidFill>
                <a:srgbClr val="80350E"/>
              </a:solidFill>
              <a:highlight>
                <a:srgbClr val="FFFF00"/>
              </a:highlight>
            </a:endParaRPr>
          </a:p>
        </p:txBody>
      </p:sp>
      <p:sp>
        <p:nvSpPr>
          <p:cNvPr id="3" name="CasetăText 2">
            <a:extLst>
              <a:ext uri="{FF2B5EF4-FFF2-40B4-BE49-F238E27FC236}">
                <a16:creationId xmlns:a16="http://schemas.microsoft.com/office/drawing/2014/main" id="{B78FFBEB-0575-05DF-090E-F98AD41BFC0A}"/>
              </a:ext>
            </a:extLst>
          </p:cNvPr>
          <p:cNvSpPr txBox="1"/>
          <p:nvPr/>
        </p:nvSpPr>
        <p:spPr>
          <a:xfrm>
            <a:off x="838200" y="1554884"/>
            <a:ext cx="9799622" cy="1534779"/>
          </a:xfrm>
          <a:prstGeom prst="rect">
            <a:avLst/>
          </a:prstGeom>
          <a:noFill/>
        </p:spPr>
        <p:txBody>
          <a:bodyPr wrap="square" rtlCol="0">
            <a:spAutoFit/>
          </a:bodyPr>
          <a:lstStyle/>
          <a:p>
            <a:pPr>
              <a:lnSpc>
                <a:spcPct val="150000"/>
              </a:lnSpc>
            </a:pPr>
            <a:r>
              <a:rPr lang="ro-RO" sz="1600" b="1" i="0" u="none" strike="noStrike" baseline="0" dirty="0">
                <a:solidFill>
                  <a:srgbClr val="000000"/>
                </a:solidFill>
                <a:latin typeface="Poppins" panose="00000500000000000000" pitchFamily="2" charset="0"/>
              </a:rPr>
              <a:t>Forme ale serviciului de închinare </a:t>
            </a:r>
            <a:r>
              <a:rPr lang="ro-RO" sz="1600" b="0" i="0" u="none" strike="noStrike" baseline="0" dirty="0">
                <a:solidFill>
                  <a:srgbClr val="000000"/>
                </a:solidFill>
                <a:latin typeface="Poppins" panose="00000500000000000000" pitchFamily="2" charset="0"/>
              </a:rPr>
              <a:t>– Forma serviciului de închinare diferă de la țară la țară, </a:t>
            </a:r>
          </a:p>
          <a:p>
            <a:pPr>
              <a:lnSpc>
                <a:spcPct val="150000"/>
              </a:lnSpc>
            </a:pPr>
            <a:r>
              <a:rPr lang="ro-RO" sz="1600" b="0" i="0" u="none" strike="noStrike" baseline="0" dirty="0">
                <a:solidFill>
                  <a:srgbClr val="000000"/>
                </a:solidFill>
                <a:latin typeface="Poppins" panose="00000500000000000000" pitchFamily="2" charset="0"/>
              </a:rPr>
              <a:t>de la cultură la cultură.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În următoarele </a:t>
            </a:r>
            <a:r>
              <a:rPr lang="ro-RO" sz="1600" b="0" i="0" u="none" strike="noStrike" baseline="0" dirty="0" err="1">
                <a:solidFill>
                  <a:srgbClr val="000000"/>
                </a:solidFill>
                <a:latin typeface="Poppins" panose="00000500000000000000" pitchFamily="2" charset="0"/>
              </a:rPr>
              <a:t>slide</a:t>
            </a:r>
            <a:r>
              <a:rPr lang="ro-RO" sz="1600" b="0" i="0" u="none" strike="noStrike" baseline="0" dirty="0">
                <a:solidFill>
                  <a:srgbClr val="000000"/>
                </a:solidFill>
                <a:latin typeface="Poppins" panose="00000500000000000000" pitchFamily="2" charset="0"/>
              </a:rPr>
              <a:t>-uri sunt prezentate două modele pentru serviciul de închinare: </a:t>
            </a:r>
            <a:endParaRPr lang="it-IT" sz="1200" b="0" i="0" u="none" strike="noStrike" baseline="0" dirty="0">
              <a:solidFill>
                <a:srgbClr val="000000"/>
              </a:solidFill>
              <a:latin typeface="Poppins" panose="00000500000000000000" pitchFamily="2" charset="0"/>
            </a:endParaRP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D2A3497A-A66E-F44D-3D54-7FBE45437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8" name="Imagine 7" descr="O imagine care conține Grafică&#10;&#10;Descriere generată automat">
            <a:extLst>
              <a:ext uri="{FF2B5EF4-FFF2-40B4-BE49-F238E27FC236}">
                <a16:creationId xmlns:a16="http://schemas.microsoft.com/office/drawing/2014/main" id="{007E4703-4282-B385-DFCB-29F9270CE423}"/>
              </a:ext>
            </a:extLst>
          </p:cNvPr>
          <p:cNvPicPr>
            <a:picLocks noGrp="1" noRot="1" noChangeAspect="1" noMove="1" noResize="1" noEditPoints="1" noAdjustHandles="1" noChangeArrowheads="1" noChangeShapeType="1" noCrop="1"/>
          </p:cNvPicPr>
          <p:nvPr/>
        </p:nvPicPr>
        <p:blipFill>
          <a:blip r:embed="rId4">
            <a:alphaModFix amt="30000"/>
            <a:extLst>
              <a:ext uri="{28A0092B-C50C-407E-A947-70E740481C1C}">
                <a14:useLocalDpi xmlns:a14="http://schemas.microsoft.com/office/drawing/2010/main" val="0"/>
              </a:ext>
            </a:extLst>
          </a:blip>
          <a:stretch>
            <a:fillRect/>
          </a:stretch>
        </p:blipFill>
        <p:spPr>
          <a:xfrm>
            <a:off x="8948871" y="2141538"/>
            <a:ext cx="2809605" cy="4351338"/>
          </a:xfrm>
          <a:prstGeom prst="rect">
            <a:avLst/>
          </a:prstGeom>
        </p:spPr>
      </p:pic>
    </p:spTree>
    <p:extLst>
      <p:ext uri="{BB962C8B-B14F-4D97-AF65-F5344CB8AC3E}">
        <p14:creationId xmlns:p14="http://schemas.microsoft.com/office/powerpoint/2010/main" val="21499508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71A68-7005-627E-F91C-EC2DC80DA47C}"/>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1DAB99D0-FC6C-9B76-6E97-8D144103DF8B}"/>
              </a:ext>
            </a:extLst>
          </p:cNvPr>
          <p:cNvSpPr>
            <a:spLocks noGrp="1"/>
          </p:cNvSpPr>
          <p:nvPr>
            <p:ph type="title"/>
          </p:nvPr>
        </p:nvSpPr>
        <p:spPr/>
        <p:txBody>
          <a:bodyPr>
            <a:normAutofit/>
          </a:bodyPr>
          <a:lstStyle/>
          <a:p>
            <a:pPr>
              <a:lnSpc>
                <a:spcPct val="100000"/>
              </a:lnSpc>
            </a:pPr>
            <a:r>
              <a:rPr lang="ro-RO" sz="3200" b="1" i="0" u="none" strike="noStrike" baseline="0" dirty="0">
                <a:solidFill>
                  <a:srgbClr val="80350E"/>
                </a:solidFill>
                <a:latin typeface="Poppins" panose="00000500000000000000" pitchFamily="2" charset="0"/>
              </a:rPr>
              <a:t>Serviciul divin principal </a:t>
            </a:r>
            <a:endParaRPr lang="ro-RO" sz="3200" dirty="0">
              <a:solidFill>
                <a:srgbClr val="80350E"/>
              </a:solidFill>
              <a:highlight>
                <a:srgbClr val="FFFF00"/>
              </a:highlight>
            </a:endParaRPr>
          </a:p>
        </p:txBody>
      </p:sp>
      <p:sp>
        <p:nvSpPr>
          <p:cNvPr id="3" name="CasetăText 2">
            <a:extLst>
              <a:ext uri="{FF2B5EF4-FFF2-40B4-BE49-F238E27FC236}">
                <a16:creationId xmlns:a16="http://schemas.microsoft.com/office/drawing/2014/main" id="{FCDF6BC9-6D41-4A6C-6EC3-17F3056E8F35}"/>
              </a:ext>
            </a:extLst>
          </p:cNvPr>
          <p:cNvSpPr txBox="1"/>
          <p:nvPr/>
        </p:nvSpPr>
        <p:spPr>
          <a:xfrm>
            <a:off x="838198" y="1464346"/>
            <a:ext cx="10786452" cy="3895305"/>
          </a:xfrm>
          <a:prstGeom prst="rect">
            <a:avLst/>
          </a:prstGeom>
          <a:noFill/>
        </p:spPr>
        <p:txBody>
          <a:bodyPr wrap="square" numCol="2" rtlCol="0">
            <a:spAutoFit/>
          </a:bodyPr>
          <a:lstStyle/>
          <a:p>
            <a:pPr>
              <a:lnSpc>
                <a:spcPct val="150000"/>
              </a:lnSpc>
            </a:pPr>
            <a:r>
              <a:rPr lang="ro-RO" sz="1600" b="1" i="0" u="none" strike="noStrike" baseline="0" dirty="0">
                <a:solidFill>
                  <a:schemeClr val="accent2">
                    <a:lumMod val="50000"/>
                  </a:schemeClr>
                </a:solidFill>
                <a:latin typeface="Poppins" panose="00000500000000000000" pitchFamily="2" charset="0"/>
              </a:rPr>
              <a:t>Forma mai lungă </a:t>
            </a:r>
          </a:p>
          <a:p>
            <a:pPr>
              <a:lnSpc>
                <a:spcPct val="150000"/>
              </a:lnSpc>
            </a:pPr>
            <a:endParaRPr lang="ro-RO" sz="1600" b="0" i="0" u="none" strike="noStrike" baseline="0" dirty="0">
              <a:solidFill>
                <a:srgbClr val="5F2C1D"/>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Preludiu muzical </a:t>
            </a:r>
          </a:p>
          <a:p>
            <a:pPr>
              <a:lnSpc>
                <a:spcPct val="150000"/>
              </a:lnSpc>
            </a:pPr>
            <a:r>
              <a:rPr lang="ro-RO" sz="1600" b="0" i="0" u="none" strike="noStrike" baseline="0" dirty="0">
                <a:solidFill>
                  <a:srgbClr val="000000"/>
                </a:solidFill>
                <a:latin typeface="Poppins" panose="00000500000000000000" pitchFamily="2" charset="0"/>
              </a:rPr>
              <a:t>Anunțuri </a:t>
            </a:r>
          </a:p>
          <a:p>
            <a:pPr>
              <a:lnSpc>
                <a:spcPct val="150000"/>
              </a:lnSpc>
            </a:pPr>
            <a:r>
              <a:rPr lang="ro-RO" sz="1600" b="0" i="0" u="none" strike="noStrike" baseline="0" dirty="0">
                <a:solidFill>
                  <a:srgbClr val="000000"/>
                </a:solidFill>
                <a:latin typeface="Poppins" panose="00000500000000000000" pitchFamily="2" charset="0"/>
              </a:rPr>
              <a:t>Intrarea formației </a:t>
            </a:r>
          </a:p>
          <a:p>
            <a:pPr>
              <a:lnSpc>
                <a:spcPct val="150000"/>
              </a:lnSpc>
            </a:pPr>
            <a:r>
              <a:rPr lang="ro-RO" sz="1600" b="0" i="0" u="none" strike="noStrike" baseline="0" dirty="0">
                <a:solidFill>
                  <a:srgbClr val="000000"/>
                </a:solidFill>
                <a:latin typeface="Poppins" panose="00000500000000000000" pitchFamily="2" charset="0"/>
              </a:rPr>
              <a:t>Doxologie (laudă la adresa lui Dumnezeu) </a:t>
            </a:r>
          </a:p>
          <a:p>
            <a:pPr>
              <a:lnSpc>
                <a:spcPct val="150000"/>
              </a:lnSpc>
            </a:pPr>
            <a:r>
              <a:rPr lang="it-IT" sz="1600" b="0" i="0" u="none" strike="noStrike" baseline="0" dirty="0">
                <a:solidFill>
                  <a:srgbClr val="000000"/>
                </a:solidFill>
                <a:latin typeface="Poppins" panose="00000500000000000000" pitchFamily="2" charset="0"/>
              </a:rPr>
              <a:t>Invocarea prezenței lui Dumnezeu (rugăciune) </a:t>
            </a:r>
          </a:p>
          <a:p>
            <a:pPr>
              <a:lnSpc>
                <a:spcPct val="150000"/>
              </a:lnSpc>
            </a:pPr>
            <a:r>
              <a:rPr lang="it-IT" sz="1600" b="0" i="0" u="none" strike="noStrike" baseline="0" dirty="0">
                <a:solidFill>
                  <a:srgbClr val="000000"/>
                </a:solidFill>
                <a:latin typeface="Poppins" panose="00000500000000000000" pitchFamily="2" charset="0"/>
              </a:rPr>
              <a:t>Citirea unui pasaj din Scriptură </a:t>
            </a:r>
          </a:p>
          <a:p>
            <a:pPr>
              <a:lnSpc>
                <a:spcPct val="150000"/>
              </a:lnSpc>
            </a:pPr>
            <a:r>
              <a:rPr lang="ro-RO" sz="1600" b="0" i="0" u="none" strike="noStrike" baseline="0" dirty="0">
                <a:solidFill>
                  <a:srgbClr val="000000"/>
                </a:solidFill>
                <a:latin typeface="Poppins" panose="00000500000000000000" pitchFamily="2" charset="0"/>
              </a:rPr>
              <a:t>Imn de laudă </a:t>
            </a:r>
          </a:p>
          <a:p>
            <a:pPr>
              <a:lnSpc>
                <a:spcPct val="150000"/>
              </a:lnSpc>
            </a:pPr>
            <a:r>
              <a:rPr lang="ro-RO" sz="1600" b="0" i="0" u="none" strike="noStrike" baseline="0" dirty="0">
                <a:solidFill>
                  <a:srgbClr val="000000"/>
                </a:solidFill>
                <a:latin typeface="Poppins" panose="00000500000000000000" pitchFamily="2" charset="0"/>
              </a:rPr>
              <a:t>Rugăciune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endParaRPr lang="ro-RO" sz="160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Imn sau cântare specială </a:t>
            </a:r>
          </a:p>
          <a:p>
            <a:pPr>
              <a:lnSpc>
                <a:spcPct val="150000"/>
              </a:lnSpc>
            </a:pPr>
            <a:r>
              <a:rPr lang="ro-RO" sz="1600" b="0" i="0" u="none" strike="noStrike" baseline="0" dirty="0">
                <a:solidFill>
                  <a:srgbClr val="000000"/>
                </a:solidFill>
                <a:latin typeface="Poppins" panose="00000500000000000000" pitchFamily="2" charset="0"/>
              </a:rPr>
              <a:t>Strângerea darurilor </a:t>
            </a:r>
            <a:endParaRPr lang="ro-RO" sz="160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Imn de consacrare </a:t>
            </a:r>
          </a:p>
          <a:p>
            <a:pPr>
              <a:lnSpc>
                <a:spcPct val="150000"/>
              </a:lnSpc>
            </a:pPr>
            <a:r>
              <a:rPr lang="ro-RO" sz="1600" b="0" i="0" u="none" strike="noStrike" baseline="0" dirty="0">
                <a:solidFill>
                  <a:srgbClr val="000000"/>
                </a:solidFill>
                <a:latin typeface="Poppins" panose="00000500000000000000" pitchFamily="2" charset="0"/>
              </a:rPr>
              <a:t>Predică </a:t>
            </a:r>
          </a:p>
          <a:p>
            <a:pPr>
              <a:lnSpc>
                <a:spcPct val="150000"/>
              </a:lnSpc>
            </a:pPr>
            <a:r>
              <a:rPr lang="ro-RO" sz="1600" b="0" i="0" u="none" strike="noStrike" baseline="0" dirty="0">
                <a:solidFill>
                  <a:srgbClr val="000000"/>
                </a:solidFill>
                <a:latin typeface="Poppins" panose="00000500000000000000" pitchFamily="2" charset="0"/>
              </a:rPr>
              <a:t>Imn </a:t>
            </a:r>
          </a:p>
          <a:p>
            <a:pPr>
              <a:lnSpc>
                <a:spcPct val="150000"/>
              </a:lnSpc>
            </a:pPr>
            <a:r>
              <a:rPr lang="ro-RO" sz="1600" b="0" i="0" u="none" strike="noStrike" baseline="0" dirty="0">
                <a:solidFill>
                  <a:srgbClr val="000000"/>
                </a:solidFill>
                <a:latin typeface="Poppins" panose="00000500000000000000" pitchFamily="2" charset="0"/>
              </a:rPr>
              <a:t>Binecuvântare </a:t>
            </a:r>
          </a:p>
          <a:p>
            <a:pPr>
              <a:lnSpc>
                <a:spcPct val="150000"/>
              </a:lnSpc>
            </a:pPr>
            <a:r>
              <a:rPr lang="ro-RO" sz="1600" b="0" i="0" u="none" strike="noStrike" baseline="0" dirty="0">
                <a:solidFill>
                  <a:srgbClr val="000000"/>
                </a:solidFill>
                <a:latin typeface="Poppins" panose="00000500000000000000" pitchFamily="2" charset="0"/>
              </a:rPr>
              <a:t>Rugăciune tăcută, șezând sau în picioare </a:t>
            </a:r>
          </a:p>
          <a:p>
            <a:pPr>
              <a:lnSpc>
                <a:spcPct val="150000"/>
              </a:lnSpc>
            </a:pPr>
            <a:r>
              <a:rPr lang="ro-RO" sz="1600" b="0" i="0" u="none" strike="noStrike" baseline="0" dirty="0">
                <a:solidFill>
                  <a:srgbClr val="000000"/>
                </a:solidFill>
                <a:latin typeface="Poppins" panose="00000500000000000000" pitchFamily="2" charset="0"/>
              </a:rPr>
              <a:t>Postludiu muzical </a:t>
            </a:r>
          </a:p>
        </p:txBody>
      </p:sp>
      <p:sp>
        <p:nvSpPr>
          <p:cNvPr id="4" name="CasetăText 3">
            <a:extLst>
              <a:ext uri="{FF2B5EF4-FFF2-40B4-BE49-F238E27FC236}">
                <a16:creationId xmlns:a16="http://schemas.microsoft.com/office/drawing/2014/main" id="{2C869184-53F2-A174-F6DF-F2E0B6A906C3}"/>
              </a:ext>
            </a:extLst>
          </p:cNvPr>
          <p:cNvSpPr txBox="1"/>
          <p:nvPr/>
        </p:nvSpPr>
        <p:spPr>
          <a:xfrm>
            <a:off x="6386363" y="5969450"/>
            <a:ext cx="5125016" cy="338554"/>
          </a:xfrm>
          <a:prstGeom prst="rect">
            <a:avLst/>
          </a:prstGeom>
          <a:noFill/>
        </p:spPr>
        <p:txBody>
          <a:bodyPr wrap="square" rtlCol="0">
            <a:spAutoFit/>
          </a:bodyPr>
          <a:lstStyle/>
          <a:p>
            <a:pPr algn="r"/>
            <a:r>
              <a:rPr lang="it-IT" sz="1600" b="0" i="0" u="none" strike="noStrike" baseline="0" dirty="0">
                <a:solidFill>
                  <a:srgbClr val="000000"/>
                </a:solidFill>
                <a:latin typeface="Poppins Light" panose="00000400000000000000" pitchFamily="2" charset="0"/>
                <a:cs typeface="Poppins Light" panose="00000400000000000000" pitchFamily="2" charset="0"/>
              </a:rPr>
              <a:t>– </a:t>
            </a:r>
            <a:r>
              <a:rPr lang="it-IT" sz="1600" b="0" i="1" u="none" strike="noStrike" baseline="0" dirty="0">
                <a:solidFill>
                  <a:srgbClr val="000000"/>
                </a:solidFill>
                <a:latin typeface="Poppins Light" panose="00000400000000000000" pitchFamily="2" charset="0"/>
                <a:cs typeface="Poppins Light" panose="00000400000000000000" pitchFamily="2" charset="0"/>
              </a:rPr>
              <a:t>Manualul Bisericii, </a:t>
            </a:r>
            <a:r>
              <a:rPr lang="it-IT" sz="1600" b="0" i="0" u="none" strike="noStrike" baseline="0" dirty="0">
                <a:solidFill>
                  <a:srgbClr val="000000"/>
                </a:solidFill>
                <a:latin typeface="Poppins Light" panose="00000400000000000000" pitchFamily="2" charset="0"/>
                <a:cs typeface="Poppins Light" panose="00000400000000000000" pitchFamily="2" charset="0"/>
              </a:rPr>
              <a:t>ed. cit., p. 236</a:t>
            </a:r>
            <a:endParaRPr lang="ro-RO" sz="1600" dirty="0">
              <a:latin typeface="Poppins Light" panose="00000400000000000000" pitchFamily="2" charset="0"/>
              <a:cs typeface="Poppins Light" panose="00000400000000000000" pitchFamily="2" charset="0"/>
            </a:endParaRPr>
          </a:p>
        </p:txBody>
      </p:sp>
      <p:pic>
        <p:nvPicPr>
          <p:cNvPr id="5" name="Imagine 4" descr="O imagine care conține Font, text, număr, simbol&#10;&#10;Descriere generată automat">
            <a:hlinkClick r:id="rId2" action="ppaction://hlinksldjump"/>
            <a:extLst>
              <a:ext uri="{FF2B5EF4-FFF2-40B4-BE49-F238E27FC236}">
                <a16:creationId xmlns:a16="http://schemas.microsoft.com/office/drawing/2014/main" id="{B2B636D8-BC4B-6275-AB1C-1CF08E8EC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7" name="Imagine 6" descr="O imagine care conține Grafică&#10;&#10;Descriere generată automat">
            <a:extLst>
              <a:ext uri="{FF2B5EF4-FFF2-40B4-BE49-F238E27FC236}">
                <a16:creationId xmlns:a16="http://schemas.microsoft.com/office/drawing/2014/main" id="{521F6F3B-032C-36FD-DE18-6BDA4A2FA865}"/>
              </a:ext>
            </a:extLst>
          </p:cNvPr>
          <p:cNvPicPr>
            <a:picLocks noGrp="1" noRot="1" noChangeAspect="1" noMove="1" noResize="1" noEditPoints="1" noAdjustHandles="1" noChangeArrowheads="1" noChangeShapeType="1" noCrop="1"/>
          </p:cNvPicPr>
          <p:nvPr/>
        </p:nvPicPr>
        <p:blipFill>
          <a:blip r:embed="rId4">
            <a:alphaModFix amt="30000"/>
            <a:extLst>
              <a:ext uri="{28A0092B-C50C-407E-A947-70E740481C1C}">
                <a14:useLocalDpi xmlns:a14="http://schemas.microsoft.com/office/drawing/2010/main" val="0"/>
              </a:ext>
            </a:extLst>
          </a:blip>
          <a:stretch>
            <a:fillRect/>
          </a:stretch>
        </p:blipFill>
        <p:spPr>
          <a:xfrm>
            <a:off x="8948871" y="2141538"/>
            <a:ext cx="2809605" cy="4351338"/>
          </a:xfrm>
          <a:prstGeom prst="rect">
            <a:avLst/>
          </a:prstGeom>
        </p:spPr>
      </p:pic>
    </p:spTree>
    <p:extLst>
      <p:ext uri="{BB962C8B-B14F-4D97-AF65-F5344CB8AC3E}">
        <p14:creationId xmlns:p14="http://schemas.microsoft.com/office/powerpoint/2010/main" val="12677824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68020-AC2D-4A28-941B-ED4A62B99CE9}"/>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633268E5-E667-7496-EE48-EBC2B390C748}"/>
              </a:ext>
            </a:extLst>
          </p:cNvPr>
          <p:cNvSpPr>
            <a:spLocks noGrp="1"/>
          </p:cNvSpPr>
          <p:nvPr>
            <p:ph type="title"/>
          </p:nvPr>
        </p:nvSpPr>
        <p:spPr/>
        <p:txBody>
          <a:bodyPr>
            <a:normAutofit/>
          </a:bodyPr>
          <a:lstStyle/>
          <a:p>
            <a:pPr>
              <a:lnSpc>
                <a:spcPct val="100000"/>
              </a:lnSpc>
            </a:pPr>
            <a:r>
              <a:rPr lang="ro-RO" sz="3200" b="1" i="0" u="none" strike="noStrike" baseline="0" dirty="0">
                <a:solidFill>
                  <a:srgbClr val="80350E"/>
                </a:solidFill>
                <a:latin typeface="Poppins" panose="00000500000000000000" pitchFamily="2" charset="0"/>
              </a:rPr>
              <a:t>Serviciul divin principal </a:t>
            </a:r>
            <a:endParaRPr lang="ro-RO" sz="3200" dirty="0">
              <a:solidFill>
                <a:srgbClr val="80350E"/>
              </a:solidFill>
              <a:highlight>
                <a:srgbClr val="FFFF00"/>
              </a:highlight>
            </a:endParaRPr>
          </a:p>
        </p:txBody>
      </p:sp>
      <p:sp>
        <p:nvSpPr>
          <p:cNvPr id="3" name="CasetăText 2">
            <a:extLst>
              <a:ext uri="{FF2B5EF4-FFF2-40B4-BE49-F238E27FC236}">
                <a16:creationId xmlns:a16="http://schemas.microsoft.com/office/drawing/2014/main" id="{3A364E12-CD2D-451C-88E4-AFFBD76CE507}"/>
              </a:ext>
            </a:extLst>
          </p:cNvPr>
          <p:cNvSpPr txBox="1"/>
          <p:nvPr/>
        </p:nvSpPr>
        <p:spPr>
          <a:xfrm>
            <a:off x="838198" y="1464345"/>
            <a:ext cx="8803743" cy="4154984"/>
          </a:xfrm>
          <a:prstGeom prst="rect">
            <a:avLst/>
          </a:prstGeom>
          <a:noFill/>
        </p:spPr>
        <p:txBody>
          <a:bodyPr wrap="square" numCol="2" rtlCol="0">
            <a:spAutoFit/>
          </a:bodyPr>
          <a:lstStyle/>
          <a:p>
            <a:pPr>
              <a:lnSpc>
                <a:spcPct val="150000"/>
              </a:lnSpc>
            </a:pPr>
            <a:r>
              <a:rPr lang="ro-RO" sz="1600" b="1" i="0" u="none" strike="noStrike" baseline="0" dirty="0">
                <a:solidFill>
                  <a:schemeClr val="accent2">
                    <a:lumMod val="50000"/>
                  </a:schemeClr>
                </a:solidFill>
                <a:latin typeface="Poppins" panose="00000500000000000000" pitchFamily="2" charset="0"/>
              </a:rPr>
              <a:t>Forma mai scurtă </a:t>
            </a:r>
          </a:p>
          <a:p>
            <a:pPr>
              <a:lnSpc>
                <a:spcPct val="150000"/>
              </a:lnSpc>
            </a:pPr>
            <a:endParaRPr lang="ro-RO" sz="1600" b="0" i="0" u="none" strike="noStrike" baseline="0" dirty="0">
              <a:solidFill>
                <a:srgbClr val="5F2C1D"/>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Anunțuri </a:t>
            </a:r>
          </a:p>
          <a:p>
            <a:pPr>
              <a:lnSpc>
                <a:spcPct val="150000"/>
              </a:lnSpc>
            </a:pPr>
            <a:r>
              <a:rPr lang="ro-RO" sz="1600" b="0" i="0" u="none" strike="noStrike" baseline="0" dirty="0">
                <a:solidFill>
                  <a:srgbClr val="000000"/>
                </a:solidFill>
                <a:latin typeface="Poppins" panose="00000500000000000000" pitchFamily="2" charset="0"/>
              </a:rPr>
              <a:t>Imn </a:t>
            </a:r>
          </a:p>
          <a:p>
            <a:pPr>
              <a:lnSpc>
                <a:spcPct val="150000"/>
              </a:lnSpc>
            </a:pPr>
            <a:r>
              <a:rPr lang="ro-RO" sz="1600" b="0" i="0" u="none" strike="noStrike" baseline="0" dirty="0">
                <a:solidFill>
                  <a:srgbClr val="000000"/>
                </a:solidFill>
                <a:latin typeface="Poppins" panose="00000500000000000000" pitchFamily="2" charset="0"/>
              </a:rPr>
              <a:t>Rugăciune </a:t>
            </a:r>
          </a:p>
          <a:p>
            <a:pPr>
              <a:lnSpc>
                <a:spcPct val="150000"/>
              </a:lnSpc>
            </a:pPr>
            <a:r>
              <a:rPr lang="ro-RO" sz="1600" b="0" i="0" u="none" strike="noStrike" baseline="0" dirty="0">
                <a:solidFill>
                  <a:srgbClr val="000000"/>
                </a:solidFill>
                <a:latin typeface="Poppins" panose="00000500000000000000" pitchFamily="2" charset="0"/>
              </a:rPr>
              <a:t>Strângerea darurilor </a:t>
            </a:r>
          </a:p>
          <a:p>
            <a:pPr>
              <a:lnSpc>
                <a:spcPct val="150000"/>
              </a:lnSpc>
            </a:pPr>
            <a:r>
              <a:rPr lang="ro-RO" sz="1600" b="0" i="0" u="none" strike="noStrike" baseline="0" dirty="0">
                <a:solidFill>
                  <a:srgbClr val="000000"/>
                </a:solidFill>
                <a:latin typeface="Poppins" panose="00000500000000000000" pitchFamily="2" charset="0"/>
              </a:rPr>
              <a:t>Imn sau cântare specială </a:t>
            </a:r>
          </a:p>
          <a:p>
            <a:pPr>
              <a:lnSpc>
                <a:spcPct val="150000"/>
              </a:lnSpc>
            </a:pPr>
            <a:r>
              <a:rPr lang="ro-RO" sz="1600" b="0" i="0" u="none" strike="noStrike" baseline="0" dirty="0">
                <a:solidFill>
                  <a:srgbClr val="000000"/>
                </a:solidFill>
                <a:latin typeface="Poppins" panose="00000500000000000000" pitchFamily="2" charset="0"/>
              </a:rPr>
              <a:t>Predică </a:t>
            </a:r>
          </a:p>
          <a:p>
            <a:pPr>
              <a:lnSpc>
                <a:spcPct val="150000"/>
              </a:lnSpc>
            </a:pPr>
            <a:r>
              <a:rPr lang="ro-RO" sz="1600" b="0" i="0" u="none" strike="noStrike" baseline="0" dirty="0">
                <a:solidFill>
                  <a:srgbClr val="000000"/>
                </a:solidFill>
                <a:latin typeface="Poppins" panose="00000500000000000000" pitchFamily="2" charset="0"/>
              </a:rPr>
              <a:t>Imn </a:t>
            </a:r>
          </a:p>
          <a:p>
            <a:pPr>
              <a:lnSpc>
                <a:spcPct val="150000"/>
              </a:lnSpc>
            </a:pPr>
            <a:r>
              <a:rPr lang="ro-RO" sz="1600" b="0" i="0" u="none" strike="noStrike" baseline="0" dirty="0">
                <a:solidFill>
                  <a:srgbClr val="000000"/>
                </a:solidFill>
                <a:latin typeface="Poppins" panose="00000500000000000000" pitchFamily="2" charset="0"/>
              </a:rPr>
              <a:t>Binecuvântare </a:t>
            </a:r>
          </a:p>
          <a:p>
            <a:pPr>
              <a:lnSpc>
                <a:spcPct val="150000"/>
              </a:lnSpc>
            </a:pPr>
            <a:r>
              <a:rPr lang="ro-RO" sz="1600" b="0" i="0" u="none" strike="noStrike" baseline="0" dirty="0">
                <a:solidFill>
                  <a:srgbClr val="000000"/>
                </a:solidFill>
                <a:latin typeface="Poppins" panose="00000500000000000000" pitchFamily="2" charset="0"/>
              </a:rPr>
              <a:t>Rugăciune tăcută, șezând sau în picioare </a:t>
            </a:r>
            <a:endParaRPr lang="ro-RO" sz="1400" b="0" i="0" u="none" strike="noStrike" baseline="0" dirty="0">
              <a:solidFill>
                <a:srgbClr val="000000"/>
              </a:solidFill>
              <a:latin typeface="Poppins" panose="00000500000000000000" pitchFamily="2" charset="0"/>
            </a:endParaRPr>
          </a:p>
        </p:txBody>
      </p:sp>
      <p:sp>
        <p:nvSpPr>
          <p:cNvPr id="4" name="CasetăText 3">
            <a:extLst>
              <a:ext uri="{FF2B5EF4-FFF2-40B4-BE49-F238E27FC236}">
                <a16:creationId xmlns:a16="http://schemas.microsoft.com/office/drawing/2014/main" id="{165EC73A-F993-6B2F-CCA4-D5B46ACEF6A4}"/>
              </a:ext>
            </a:extLst>
          </p:cNvPr>
          <p:cNvSpPr txBox="1"/>
          <p:nvPr/>
        </p:nvSpPr>
        <p:spPr>
          <a:xfrm>
            <a:off x="6386363" y="5969450"/>
            <a:ext cx="5125016" cy="338554"/>
          </a:xfrm>
          <a:prstGeom prst="rect">
            <a:avLst/>
          </a:prstGeom>
          <a:noFill/>
        </p:spPr>
        <p:txBody>
          <a:bodyPr wrap="square" rtlCol="0">
            <a:spAutoFit/>
          </a:bodyPr>
          <a:lstStyle/>
          <a:p>
            <a:pPr algn="r"/>
            <a:r>
              <a:rPr lang="it-IT" sz="1600" b="0" i="0" u="none" strike="noStrike" baseline="0" dirty="0">
                <a:solidFill>
                  <a:srgbClr val="000000"/>
                </a:solidFill>
                <a:latin typeface="Poppins Light" panose="00000400000000000000" pitchFamily="2" charset="0"/>
                <a:cs typeface="Poppins Light" panose="00000400000000000000" pitchFamily="2" charset="0"/>
              </a:rPr>
              <a:t>– </a:t>
            </a:r>
            <a:r>
              <a:rPr lang="it-IT" sz="1600" b="0" i="1" u="none" strike="noStrike" baseline="0" dirty="0">
                <a:solidFill>
                  <a:srgbClr val="000000"/>
                </a:solidFill>
                <a:latin typeface="Poppins Light" panose="00000400000000000000" pitchFamily="2" charset="0"/>
                <a:cs typeface="Poppins Light" panose="00000400000000000000" pitchFamily="2" charset="0"/>
              </a:rPr>
              <a:t>Manualul Bisericii, </a:t>
            </a:r>
            <a:r>
              <a:rPr lang="it-IT" sz="1600" b="0" i="0" u="none" strike="noStrike" baseline="0" dirty="0">
                <a:solidFill>
                  <a:srgbClr val="000000"/>
                </a:solidFill>
                <a:latin typeface="Poppins Light" panose="00000400000000000000" pitchFamily="2" charset="0"/>
                <a:cs typeface="Poppins Light" panose="00000400000000000000" pitchFamily="2" charset="0"/>
              </a:rPr>
              <a:t>ed. cit., p. 236</a:t>
            </a:r>
            <a:endParaRPr lang="ro-RO" sz="1600" dirty="0">
              <a:latin typeface="Poppins Light" panose="00000400000000000000" pitchFamily="2" charset="0"/>
              <a:cs typeface="Poppins Light" panose="00000400000000000000" pitchFamily="2" charset="0"/>
            </a:endParaRPr>
          </a:p>
        </p:txBody>
      </p:sp>
      <p:pic>
        <p:nvPicPr>
          <p:cNvPr id="5" name="Imagine 4" descr="O imagine care conține Font, text, număr, simbol&#10;&#10;Descriere generată automat">
            <a:hlinkClick r:id="rId2" action="ppaction://hlinksldjump"/>
            <a:extLst>
              <a:ext uri="{FF2B5EF4-FFF2-40B4-BE49-F238E27FC236}">
                <a16:creationId xmlns:a16="http://schemas.microsoft.com/office/drawing/2014/main" id="{73ADF386-6D78-B73D-8752-56FFCF825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6" name="Imagine 5" descr="O imagine care conține Grafică&#10;&#10;Descriere generată automat">
            <a:extLst>
              <a:ext uri="{FF2B5EF4-FFF2-40B4-BE49-F238E27FC236}">
                <a16:creationId xmlns:a16="http://schemas.microsoft.com/office/drawing/2014/main" id="{77403001-834D-4B61-799D-B59E691A4C25}"/>
              </a:ext>
            </a:extLst>
          </p:cNvPr>
          <p:cNvPicPr>
            <a:picLocks noGrp="1" noRot="1" noChangeAspect="1" noMove="1" noResize="1" noEditPoints="1" noAdjustHandles="1" noChangeArrowheads="1" noChangeShapeType="1" noCrop="1"/>
          </p:cNvPicPr>
          <p:nvPr/>
        </p:nvPicPr>
        <p:blipFill>
          <a:blip r:embed="rId4">
            <a:alphaModFix amt="30000"/>
            <a:extLst>
              <a:ext uri="{28A0092B-C50C-407E-A947-70E740481C1C}">
                <a14:useLocalDpi xmlns:a14="http://schemas.microsoft.com/office/drawing/2010/main" val="0"/>
              </a:ext>
            </a:extLst>
          </a:blip>
          <a:stretch>
            <a:fillRect/>
          </a:stretch>
        </p:blipFill>
        <p:spPr>
          <a:xfrm>
            <a:off x="8948871" y="2141538"/>
            <a:ext cx="2809605" cy="4351338"/>
          </a:xfrm>
          <a:prstGeom prst="rect">
            <a:avLst/>
          </a:prstGeom>
        </p:spPr>
      </p:pic>
    </p:spTree>
    <p:extLst>
      <p:ext uri="{BB962C8B-B14F-4D97-AF65-F5344CB8AC3E}">
        <p14:creationId xmlns:p14="http://schemas.microsoft.com/office/powerpoint/2010/main" val="886529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1619F-4E6B-BD03-406C-B7D085087CE9}"/>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1F07EAD6-D624-8ED8-58B7-8F3D26DDBCDC}"/>
              </a:ext>
            </a:extLst>
          </p:cNvPr>
          <p:cNvSpPr>
            <a:spLocks noGrp="1"/>
          </p:cNvSpPr>
          <p:nvPr>
            <p:ph type="title"/>
          </p:nvPr>
        </p:nvSpPr>
        <p:spPr/>
        <p:txBody>
          <a:bodyPr>
            <a:normAutofit/>
          </a:bodyPr>
          <a:lstStyle/>
          <a:p>
            <a:r>
              <a:rPr lang="ro-RO" sz="3200" b="1" i="1" u="none" strike="noStrike" baseline="0" dirty="0">
                <a:solidFill>
                  <a:srgbClr val="6589B2"/>
                </a:solidFill>
                <a:latin typeface="Poppins" panose="00000500000000000000" pitchFamily="2" charset="0"/>
              </a:rPr>
              <a:t>Manualul Bisericii </a:t>
            </a:r>
            <a:r>
              <a:rPr lang="ro-RO" sz="3200" b="1" i="0" u="none" strike="noStrike" baseline="0" dirty="0">
                <a:solidFill>
                  <a:srgbClr val="6589B2"/>
                </a:solidFill>
                <a:latin typeface="Poppins" panose="00000500000000000000" pitchFamily="2" charset="0"/>
              </a:rPr>
              <a:t>despre serviciile divine </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F5623555-2B21-F154-5F2F-1B561C7486DB}"/>
              </a:ext>
            </a:extLst>
          </p:cNvPr>
          <p:cNvSpPr txBox="1"/>
          <p:nvPr/>
        </p:nvSpPr>
        <p:spPr>
          <a:xfrm>
            <a:off x="838200" y="1554884"/>
            <a:ext cx="9799622" cy="3381439"/>
          </a:xfrm>
          <a:prstGeom prst="rect">
            <a:avLst/>
          </a:prstGeom>
          <a:noFill/>
        </p:spPr>
        <p:txBody>
          <a:bodyPr wrap="square" rtlCol="0">
            <a:spAutoFit/>
          </a:bodyPr>
          <a:lstStyle/>
          <a:p>
            <a:pPr>
              <a:lnSpc>
                <a:spcPct val="150000"/>
              </a:lnSpc>
            </a:pPr>
            <a:r>
              <a:rPr lang="ro-RO" sz="1600" b="1" i="0" u="none" strike="noStrike" baseline="0" dirty="0">
                <a:solidFill>
                  <a:srgbClr val="000000"/>
                </a:solidFill>
                <a:latin typeface="Poppins" panose="00000500000000000000" pitchFamily="2" charset="0"/>
              </a:rPr>
              <a:t>Serviciile divine misionare ale Bisericii </a:t>
            </a:r>
            <a:r>
              <a:rPr lang="ro-RO" sz="1600" b="0" i="0" u="none" strike="noStrike" baseline="0" dirty="0">
                <a:solidFill>
                  <a:srgbClr val="000000"/>
                </a:solidFill>
                <a:latin typeface="Poppins" panose="00000500000000000000" pitchFamily="2" charset="0"/>
              </a:rPr>
              <a:t>– În general, primul Sabat din lună este rezervat lucrării misionare. Serviciul de închinare din acest Sabat se concentrează asupra evanghelizării laice și asupra planurilor pentru activități ale diferitelor departamente. „Dumnezeu le-a încredințat mâinilor noastre o lucrare deosebit de sfântă și avem nevoie să ne întâlnim pentru a primi învățătură, ca să fim pregătiți să îndeplinim lucrarea Lui” (</a:t>
            </a:r>
            <a:r>
              <a:rPr lang="ro-RO" sz="1600" b="0" i="1" u="none" strike="noStrike" baseline="0" dirty="0">
                <a:solidFill>
                  <a:srgbClr val="000000"/>
                </a:solidFill>
                <a:latin typeface="Poppins" panose="00000500000000000000" pitchFamily="2" charset="0"/>
              </a:rPr>
              <a:t>Mărturii</a:t>
            </a:r>
            <a:r>
              <a:rPr lang="ro-RO" sz="1600" b="0" i="0" u="none" strike="noStrike" baseline="0" dirty="0">
                <a:solidFill>
                  <a:srgbClr val="000000"/>
                </a:solidFill>
                <a:latin typeface="Poppins" panose="00000500000000000000" pitchFamily="2" charset="0"/>
              </a:rPr>
              <a:t>, vol. 6, p. 32). </a:t>
            </a:r>
            <a:r>
              <a:rPr lang="ro-RO" sz="1600" b="0" i="0" u="none" strike="noStrike" baseline="0" dirty="0">
                <a:solidFill>
                  <a:srgbClr val="000000"/>
                </a:solidFill>
                <a:latin typeface="Poppins Thin" panose="00000300000000000000" pitchFamily="2" charset="0"/>
              </a:rPr>
              <a:t>– </a:t>
            </a:r>
            <a:r>
              <a:rPr lang="ro-RO" sz="1600" b="0" i="1" u="none" strike="noStrike" baseline="0" dirty="0">
                <a:solidFill>
                  <a:srgbClr val="000000"/>
                </a:solidFill>
                <a:latin typeface="Poppins Thin" panose="00000300000000000000" pitchFamily="2" charset="0"/>
              </a:rPr>
              <a:t>Ibidem</a:t>
            </a:r>
            <a:r>
              <a:rPr lang="ro-RO" sz="1600" b="0" i="0" u="none" strike="noStrike" baseline="0" dirty="0">
                <a:solidFill>
                  <a:srgbClr val="000000"/>
                </a:solidFill>
                <a:latin typeface="Poppins Thin" panose="00000300000000000000" pitchFamily="2" charset="0"/>
              </a:rPr>
              <a:t>, p. 159 </a:t>
            </a:r>
          </a:p>
          <a:p>
            <a:pPr>
              <a:lnSpc>
                <a:spcPct val="150000"/>
              </a:lnSpc>
            </a:pPr>
            <a:endParaRPr lang="ro-RO" sz="1600" b="0" i="0" u="none" strike="noStrike" baseline="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Din când în când, se vor organiza adunări pentru mărturie personală și laudă sau pentru a le da ocazia anumitor membri să-și relateze experiența din lucrarea misionară. </a:t>
            </a:r>
            <a:r>
              <a:rPr lang="ro-RO" sz="1600" b="0" i="0" u="none" strike="noStrike" baseline="0" dirty="0">
                <a:solidFill>
                  <a:srgbClr val="000000"/>
                </a:solidFill>
                <a:latin typeface="Poppins Thin" panose="00000300000000000000" pitchFamily="2" charset="0"/>
              </a:rPr>
              <a:t>– </a:t>
            </a:r>
            <a:r>
              <a:rPr lang="ro-RO" sz="1600" b="0" i="1" u="none" strike="noStrike" baseline="0" dirty="0">
                <a:solidFill>
                  <a:srgbClr val="000000"/>
                </a:solidFill>
                <a:latin typeface="Poppins Thin" panose="00000300000000000000" pitchFamily="2" charset="0"/>
              </a:rPr>
              <a:t>Ibidem</a:t>
            </a:r>
            <a:r>
              <a:rPr lang="ro-RO" sz="1600" b="0" i="0" u="none" strike="noStrike" baseline="0" dirty="0">
                <a:solidFill>
                  <a:srgbClr val="000000"/>
                </a:solidFill>
                <a:latin typeface="Poppins Thin" panose="00000300000000000000" pitchFamily="2" charset="0"/>
              </a:rPr>
              <a:t>, p. 238 </a:t>
            </a:r>
            <a:endParaRPr lang="it-IT" sz="1100" b="0" i="0" u="none" strike="noStrike" baseline="0" dirty="0">
              <a:solidFill>
                <a:srgbClr val="000000"/>
              </a:solidFill>
              <a:latin typeface="Poppins" panose="00000500000000000000" pitchFamily="2" charset="0"/>
            </a:endParaRP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D7DB739C-148D-D9AF-C0A3-D7E0316A6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861B56F6-9AF4-4AE5-2039-B8DDF2938F5A}"/>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1841241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1C4D5-4C2E-0053-7C25-FC02507C9275}"/>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A0C3A98E-2C8F-9637-0B60-08FB74C13893}"/>
              </a:ext>
            </a:extLst>
          </p:cNvPr>
          <p:cNvSpPr>
            <a:spLocks noGrp="1"/>
          </p:cNvSpPr>
          <p:nvPr>
            <p:ph type="title"/>
          </p:nvPr>
        </p:nvSpPr>
        <p:spPr/>
        <p:txBody>
          <a:bodyPr>
            <a:normAutofit/>
          </a:bodyPr>
          <a:lstStyle/>
          <a:p>
            <a:r>
              <a:rPr lang="ro-RO" sz="3200" b="1" i="1" u="none" strike="noStrike" baseline="0" dirty="0">
                <a:solidFill>
                  <a:srgbClr val="6589B2"/>
                </a:solidFill>
                <a:latin typeface="Poppins" panose="00000500000000000000" pitchFamily="2" charset="0"/>
              </a:rPr>
              <a:t>Manualul Bisericii </a:t>
            </a:r>
            <a:r>
              <a:rPr lang="ro-RO" sz="3200" b="1" i="0" u="none" strike="noStrike" baseline="0" dirty="0">
                <a:solidFill>
                  <a:srgbClr val="6589B2"/>
                </a:solidFill>
                <a:latin typeface="Poppins" panose="00000500000000000000" pitchFamily="2" charset="0"/>
              </a:rPr>
              <a:t>despre serviciile divine </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21583BAC-CA7B-FAB7-B7FB-C89D005E1E79}"/>
              </a:ext>
            </a:extLst>
          </p:cNvPr>
          <p:cNvSpPr txBox="1"/>
          <p:nvPr/>
        </p:nvSpPr>
        <p:spPr>
          <a:xfrm>
            <a:off x="838200" y="1554884"/>
            <a:ext cx="9799622" cy="4858766"/>
          </a:xfrm>
          <a:prstGeom prst="rect">
            <a:avLst/>
          </a:prstGeom>
          <a:noFill/>
        </p:spPr>
        <p:txBody>
          <a:bodyPr wrap="square" rtlCol="0">
            <a:spAutoFit/>
          </a:bodyPr>
          <a:lstStyle/>
          <a:p>
            <a:pPr>
              <a:lnSpc>
                <a:spcPct val="150000"/>
              </a:lnSpc>
            </a:pPr>
            <a:r>
              <a:rPr lang="ro-RO" sz="1600" b="1" i="0" u="none" strike="noStrike" baseline="0" dirty="0">
                <a:solidFill>
                  <a:srgbClr val="000000"/>
                </a:solidFill>
                <a:latin typeface="Poppins" panose="00000500000000000000" pitchFamily="2" charset="0"/>
              </a:rPr>
              <a:t>Programarea adunărilor </a:t>
            </a:r>
            <a:r>
              <a:rPr lang="ro-RO" sz="1600" b="0" i="0" u="none" strike="noStrike" baseline="0" dirty="0">
                <a:solidFill>
                  <a:srgbClr val="000000"/>
                </a:solidFill>
                <a:latin typeface="Poppins" panose="00000500000000000000" pitchFamily="2" charset="0"/>
              </a:rPr>
              <a:t>– Pentru a întări și dezvolta spiritul misionar printre membri, adunările auxiliare ale Departamentului Lucrarea Personală pot fi conduse în unul sau mai multe feluri, cum ar fi: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Bold" panose="00000800000000000000" pitchFamily="2" charset="0"/>
                <a:cs typeface="Poppins Bold" panose="00000800000000000000" pitchFamily="2" charset="0"/>
              </a:rPr>
              <a:t>a.    </a:t>
            </a:r>
            <a:r>
              <a:rPr lang="ro-RO" sz="1600" b="0" i="0" u="none" strike="noStrike" baseline="0" dirty="0">
                <a:solidFill>
                  <a:srgbClr val="000000"/>
                </a:solidFill>
                <a:latin typeface="Poppins" panose="00000500000000000000" pitchFamily="2" charset="0"/>
              </a:rPr>
              <a:t>Cele zece minute rezervate în fiecare Sabat Departamentului Lucrarea Personală, de obicei imediat după Școala de Sabat și înainte de predică. </a:t>
            </a:r>
          </a:p>
          <a:p>
            <a:pPr marL="342900" indent="-342900">
              <a:lnSpc>
                <a:spcPct val="150000"/>
              </a:lnSpc>
              <a:buAutoNum type="alphaLcPeriod"/>
            </a:pPr>
            <a:endParaRPr lang="ro-RO" sz="1600" b="0" i="0" u="none" strike="noStrike" baseline="0" dirty="0">
              <a:solidFill>
                <a:srgbClr val="000000"/>
              </a:solidFill>
              <a:latin typeface="Poppins" panose="00000500000000000000" pitchFamily="2" charset="0"/>
            </a:endParaRPr>
          </a:p>
          <a:p>
            <a:pPr>
              <a:lnSpc>
                <a:spcPct val="150000"/>
              </a:lnSpc>
            </a:pPr>
            <a:r>
              <a:rPr lang="ro-RO" sz="1600" b="1" i="0" u="none" strike="noStrike" baseline="0" dirty="0">
                <a:solidFill>
                  <a:srgbClr val="000000"/>
                </a:solidFill>
                <a:latin typeface="Poppins" panose="00000500000000000000" pitchFamily="2" charset="0"/>
              </a:rPr>
              <a:t>b.    </a:t>
            </a:r>
            <a:r>
              <a:rPr lang="ro-RO" sz="1600" b="0" i="0" u="none" strike="noStrike" baseline="0" dirty="0">
                <a:solidFill>
                  <a:srgbClr val="000000"/>
                </a:solidFill>
                <a:latin typeface="Poppins" panose="00000500000000000000" pitchFamily="2" charset="0"/>
              </a:rPr>
              <a:t>O întâlnire la mijlocul săptămânii, combinată cu ora de rugăciune săptămânală. Cu ocazia aceasta, prima parte a serviciului poate conține un mesaj </a:t>
            </a:r>
            <a:r>
              <a:rPr lang="ro-RO" sz="1600" b="0" i="0" u="none" strike="noStrike" baseline="0" dirty="0" err="1">
                <a:solidFill>
                  <a:srgbClr val="000000"/>
                </a:solidFill>
                <a:latin typeface="Poppins" panose="00000500000000000000" pitchFamily="2" charset="0"/>
              </a:rPr>
              <a:t>devoțional</a:t>
            </a:r>
            <a:r>
              <a:rPr lang="ro-RO" sz="1600" b="0" i="0" u="none" strike="noStrike" baseline="0" dirty="0">
                <a:solidFill>
                  <a:srgbClr val="000000"/>
                </a:solidFill>
                <a:latin typeface="Poppins" panose="00000500000000000000" pitchFamily="2" charset="0"/>
              </a:rPr>
              <a:t>, urmat de o serie de rugăciuni, amintindu-se că închinarea este o parte vitală a creșterii spirituale și a pregătirii pentru slujire. Restul timpului poate fi acordat instruirii pentru evanghelizare laică personală. Se prezintă metode de câștigare a sufletelor, iar membrilor li se oferă ocazia să prezinte, pentru discuții generale, problemele cu care s-au confruntat în cadrul lucrării lor misionare. </a:t>
            </a:r>
            <a:endParaRPr lang="it-IT" sz="1050" b="0" i="0" u="none" strike="noStrike" baseline="0" dirty="0">
              <a:solidFill>
                <a:srgbClr val="000000"/>
              </a:solidFill>
              <a:latin typeface="Poppins" panose="00000500000000000000" pitchFamily="2" charset="0"/>
            </a:endParaRPr>
          </a:p>
        </p:txBody>
      </p:sp>
      <p:pic>
        <p:nvPicPr>
          <p:cNvPr id="5" name="Imagine 4" descr="O imagine care conține Font, text, număr, simbol&#10;&#10;Descriere generată automat">
            <a:hlinkClick r:id="rId2" action="ppaction://hlinksldjump"/>
            <a:extLst>
              <a:ext uri="{FF2B5EF4-FFF2-40B4-BE49-F238E27FC236}">
                <a16:creationId xmlns:a16="http://schemas.microsoft.com/office/drawing/2014/main" id="{48CC68AA-8A6B-4C39-67A0-8E576432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A8FAA220-F5EA-7ABD-EC90-D8D6756C110C}"/>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17492253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CE99F-3C6A-58CC-9B18-954753251EAA}"/>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01DB7425-CC52-F1CF-7301-558371F3A209}"/>
              </a:ext>
            </a:extLst>
          </p:cNvPr>
          <p:cNvSpPr>
            <a:spLocks noGrp="1"/>
          </p:cNvSpPr>
          <p:nvPr>
            <p:ph type="title"/>
          </p:nvPr>
        </p:nvSpPr>
        <p:spPr/>
        <p:txBody>
          <a:bodyPr>
            <a:normAutofit/>
          </a:bodyPr>
          <a:lstStyle/>
          <a:p>
            <a:r>
              <a:rPr lang="ro-RO" sz="3200" b="1" i="1" u="none" strike="noStrike" baseline="0" dirty="0">
                <a:solidFill>
                  <a:srgbClr val="80350E"/>
                </a:solidFill>
                <a:latin typeface="Poppins" panose="00000500000000000000" pitchFamily="2" charset="0"/>
              </a:rPr>
              <a:t>Manualul Bisericii </a:t>
            </a:r>
            <a:r>
              <a:rPr lang="ro-RO" sz="3200" b="1" i="0" u="none" strike="noStrike" baseline="0" dirty="0">
                <a:solidFill>
                  <a:srgbClr val="80350E"/>
                </a:solidFill>
                <a:latin typeface="Poppins" panose="00000500000000000000" pitchFamily="2" charset="0"/>
              </a:rPr>
              <a:t>despre serviciile divine </a:t>
            </a:r>
            <a:endParaRPr lang="ro-RO" sz="3200" dirty="0">
              <a:solidFill>
                <a:srgbClr val="80350E"/>
              </a:solidFill>
              <a:highlight>
                <a:srgbClr val="FFFF00"/>
              </a:highlight>
            </a:endParaRPr>
          </a:p>
        </p:txBody>
      </p:sp>
      <p:sp>
        <p:nvSpPr>
          <p:cNvPr id="3" name="CasetăText 2">
            <a:extLst>
              <a:ext uri="{FF2B5EF4-FFF2-40B4-BE49-F238E27FC236}">
                <a16:creationId xmlns:a16="http://schemas.microsoft.com/office/drawing/2014/main" id="{5022F289-2130-08BE-1D6A-FF946AAA76ED}"/>
              </a:ext>
            </a:extLst>
          </p:cNvPr>
          <p:cNvSpPr txBox="1"/>
          <p:nvPr/>
        </p:nvSpPr>
        <p:spPr>
          <a:xfrm>
            <a:off x="838200" y="1554884"/>
            <a:ext cx="9799622" cy="1534779"/>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 Comitetul Departamentului Lucrarea Personală trebuie să întocmească atent planuri pentru ca serviciile divine dedicate lucrării personale să fie ocazii de reînviorare spirituală și instruire practică, avându-se grijă ca acestea să aibă loc cu aceeași regularitate și continuitate ca și alte întâlniri ale bisericii. </a:t>
            </a:r>
            <a:r>
              <a:rPr lang="ro-RO" sz="1600" b="0" i="1" u="none" strike="noStrike" baseline="0" dirty="0">
                <a:solidFill>
                  <a:srgbClr val="000000"/>
                </a:solidFill>
                <a:latin typeface="Poppins Thin" panose="00000300000000000000" pitchFamily="2" charset="0"/>
              </a:rPr>
              <a:t>– Loc. cit.</a:t>
            </a:r>
            <a:endParaRPr lang="it-IT" sz="1000" b="0" i="0" u="none" strike="noStrike" baseline="0" dirty="0">
              <a:solidFill>
                <a:srgbClr val="000000"/>
              </a:solidFill>
              <a:latin typeface="Poppins" panose="00000500000000000000" pitchFamily="2" charset="0"/>
            </a:endParaRP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AF28220D-7612-BCC2-478F-D15B88A89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Imagine 4" descr="O imagine care conține Grafică&#10;&#10;Descriere generată automat">
            <a:extLst>
              <a:ext uri="{FF2B5EF4-FFF2-40B4-BE49-F238E27FC236}">
                <a16:creationId xmlns:a16="http://schemas.microsoft.com/office/drawing/2014/main" id="{C7250EE7-5698-F864-C472-B857EEB709CA}"/>
              </a:ext>
            </a:extLst>
          </p:cNvPr>
          <p:cNvPicPr>
            <a:picLocks noGrp="1" noRot="1" noChangeAspect="1" noMove="1" noResize="1" noEditPoints="1" noAdjustHandles="1" noChangeArrowheads="1" noChangeShapeType="1" noCrop="1"/>
          </p:cNvPicPr>
          <p:nvPr/>
        </p:nvPicPr>
        <p:blipFill>
          <a:blip r:embed="rId4">
            <a:alphaModFix amt="30000"/>
            <a:extLst>
              <a:ext uri="{28A0092B-C50C-407E-A947-70E740481C1C}">
                <a14:useLocalDpi xmlns:a14="http://schemas.microsoft.com/office/drawing/2010/main" val="0"/>
              </a:ext>
            </a:extLst>
          </a:blip>
          <a:stretch>
            <a:fillRect/>
          </a:stretch>
        </p:blipFill>
        <p:spPr>
          <a:xfrm>
            <a:off x="8948871" y="2141538"/>
            <a:ext cx="2809605" cy="4351338"/>
          </a:xfrm>
          <a:prstGeom prst="rect">
            <a:avLst/>
          </a:prstGeom>
        </p:spPr>
      </p:pic>
    </p:spTree>
    <p:extLst>
      <p:ext uri="{BB962C8B-B14F-4D97-AF65-F5344CB8AC3E}">
        <p14:creationId xmlns:p14="http://schemas.microsoft.com/office/powerpoint/2010/main" val="3469770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46CFD-9E5F-1BA4-954A-294030663DA7}"/>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4E1FE5D6-F2CD-25A1-FB66-0655ADF8A731}"/>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Programul de </a:t>
            </a:r>
            <a:r>
              <a:rPr lang="ro-RO" sz="3200" b="1" i="1" u="none" strike="noStrike" baseline="0" dirty="0">
                <a:solidFill>
                  <a:srgbClr val="6589B2"/>
                </a:solidFill>
                <a:latin typeface="Poppins SemiBold" panose="00000700000000000000" pitchFamily="2" charset="0"/>
              </a:rPr>
              <a:t>vineri seară </a:t>
            </a:r>
            <a:endParaRPr lang="ro-RO" sz="6600" dirty="0">
              <a:solidFill>
                <a:srgbClr val="6589B2"/>
              </a:solidFill>
            </a:endParaRPr>
          </a:p>
        </p:txBody>
      </p:sp>
      <p:sp>
        <p:nvSpPr>
          <p:cNvPr id="3" name="CasetăText 2">
            <a:extLst>
              <a:ext uri="{FF2B5EF4-FFF2-40B4-BE49-F238E27FC236}">
                <a16:creationId xmlns:a16="http://schemas.microsoft.com/office/drawing/2014/main" id="{3CCB54D2-5897-6B8B-7376-93EFA252653F}"/>
              </a:ext>
            </a:extLst>
          </p:cNvPr>
          <p:cNvSpPr txBox="1"/>
          <p:nvPr/>
        </p:nvSpPr>
        <p:spPr>
          <a:xfrm>
            <a:off x="838200" y="1690688"/>
            <a:ext cx="10379044" cy="4858638"/>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„Când nu este prezent un pastor în biserică, trebuie să fie desemnat cineva ca lider al adunării. Dar nu este necesar ca acesta să țină o predică sau să ocupe o parte însemnată a timpului de închinare. O lectură biblică scurtă și interesantă va fi, adesea, de mai mare folos decât o predică. Iar aceasta poate fi urmată de o adunare de rugăciune și de mărturisire.” </a:t>
            </a:r>
          </a:p>
          <a:p>
            <a:pPr>
              <a:lnSpc>
                <a:spcPct val="150000"/>
              </a:lnSpc>
            </a:pPr>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Mărturii pentru Biserică</a:t>
            </a:r>
            <a:r>
              <a:rPr lang="ro-RO" sz="1600" b="0" i="0" u="none" strike="noStrike" baseline="0" dirty="0">
                <a:solidFill>
                  <a:srgbClr val="000000"/>
                </a:solidFill>
                <a:latin typeface="Poppins Thin" panose="00000300000000000000" pitchFamily="2" charset="0"/>
              </a:rPr>
              <a:t>, ed. cit., vol. 6, p. 289 </a:t>
            </a:r>
          </a:p>
          <a:p>
            <a:pPr>
              <a:lnSpc>
                <a:spcPct val="150000"/>
              </a:lnSpc>
            </a:pPr>
            <a:endParaRPr lang="ro-RO" sz="1600" b="0" i="0" u="none" strike="noStrike" baseline="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„Am discutat despre modalitatea cea mai eficientă și mai înțeleaptă prin care pot fi salvate sufletele și despre felul în care poate fi petrecut Sabatul într-o manieră cât mai folositoare acolo unde nu sunt decât foarte puțini cei care îl păzesc. Dacă sunt doar trei care se pot întâlni în Sabat, aceștia trebuie să se adune și să studieze Scriptura, citind din publicațiile noastre ce pare mai potrivit pentru părinți și copii, iar apoi să se roage împreună, cerând prezența și binecuvântarea lui Dumnezeu.” </a:t>
            </a:r>
          </a:p>
          <a:p>
            <a:pPr>
              <a:lnSpc>
                <a:spcPct val="150000"/>
              </a:lnSpc>
            </a:pPr>
            <a:r>
              <a:rPr lang="it-IT" sz="1600" b="0" i="0" u="none" strike="noStrike" baseline="0" dirty="0">
                <a:solidFill>
                  <a:srgbClr val="000000"/>
                </a:solidFill>
                <a:latin typeface="Poppins Thin" panose="00000300000000000000" pitchFamily="2" charset="0"/>
              </a:rPr>
              <a:t>Ellen G. White, </a:t>
            </a:r>
            <a:r>
              <a:rPr lang="it-IT" sz="1600" b="0" i="1" u="none" strike="noStrike" baseline="0" dirty="0">
                <a:solidFill>
                  <a:srgbClr val="000000"/>
                </a:solidFill>
                <a:latin typeface="Poppins Thin" panose="00000300000000000000" pitchFamily="2" charset="0"/>
              </a:rPr>
              <a:t>Mărturii despre Sabat</a:t>
            </a:r>
            <a:r>
              <a:rPr lang="it-IT" sz="1600" b="0" i="0" u="none" strike="noStrike" baseline="0" dirty="0">
                <a:solidFill>
                  <a:srgbClr val="000000"/>
                </a:solidFill>
                <a:latin typeface="Poppins Thin" panose="00000300000000000000" pitchFamily="2" charset="0"/>
              </a:rPr>
              <a:t>, ed. cit., p. 89</a:t>
            </a:r>
            <a:endParaRPr lang="ro-RO" sz="1050" dirty="0"/>
          </a:p>
        </p:txBody>
      </p:sp>
      <p:pic>
        <p:nvPicPr>
          <p:cNvPr id="9" name="Substituent conținut 8" descr="O imagine care conține Grafică&#10;&#10;Descriere generată automat">
            <a:extLst>
              <a:ext uri="{FF2B5EF4-FFF2-40B4-BE49-F238E27FC236}">
                <a16:creationId xmlns:a16="http://schemas.microsoft.com/office/drawing/2014/main" id="{9F5AF44E-DCE6-AEDD-6326-DE847A770FD7}"/>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67631E53-77A4-E03A-C5BE-5502FC63FD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36784079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1A115-BC1E-DB28-6020-4767BEC83306}"/>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3256817C-19E3-2D8D-91BD-B92C352302E9}"/>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50F1E941-0530-C6F6-422D-1CCDC4246F36}"/>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7A5D1509-3141-FB4C-9003-5FDD23AE8419}"/>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20485068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4CF7F-246B-1B9B-0384-B49A03A5C10E}"/>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CA857B0A-8ED8-349A-BFE9-DED7EFAAC3D3}"/>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Citește resurse online</a:t>
            </a:r>
            <a:endParaRPr lang="ro-RO" sz="4000" dirty="0"/>
          </a:p>
        </p:txBody>
      </p:sp>
      <p:sp>
        <p:nvSpPr>
          <p:cNvPr id="3" name="Substituent conținut 2">
            <a:extLst>
              <a:ext uri="{FF2B5EF4-FFF2-40B4-BE49-F238E27FC236}">
                <a16:creationId xmlns:a16="http://schemas.microsoft.com/office/drawing/2014/main" id="{D406407C-18CA-0219-ED27-0D24919B47A8}"/>
              </a:ext>
            </a:extLst>
          </p:cNvPr>
          <p:cNvSpPr>
            <a:spLocks noGrp="1"/>
          </p:cNvSpPr>
          <p:nvPr>
            <p:ph idx="1"/>
          </p:nvPr>
        </p:nvSpPr>
        <p:spPr>
          <a:xfrm>
            <a:off x="838200" y="1348966"/>
            <a:ext cx="10515600" cy="5051834"/>
          </a:xfrm>
        </p:spPr>
        <p:txBody>
          <a:bodyPr>
            <a:normAutofit/>
          </a:bodyPr>
          <a:lstStyle/>
          <a:p>
            <a:pPr>
              <a:lnSpc>
                <a:spcPct val="110000"/>
              </a:lnSpc>
            </a:pPr>
            <a:r>
              <a:rPr lang="ro-RO" sz="1600" dirty="0">
                <a:latin typeface="Poppins" panose="00000500000000000000" pitchFamily="2" charset="0"/>
                <a:cs typeface="Poppins" panose="00000500000000000000" pitchFamily="2" charset="0"/>
              </a:rPr>
              <a:t>Sfințirea Sabatului, lucrare sub îngrijirea Uniunii Adventiste: </a:t>
            </a:r>
            <a:r>
              <a:rPr lang="ro-RO" sz="1600" dirty="0">
                <a:latin typeface="Poppins" panose="00000500000000000000" pitchFamily="2" charset="0"/>
                <a:cs typeface="Poppins" panose="00000500000000000000" pitchFamily="2" charset="0"/>
                <a:hlinkClick r:id="rId2"/>
              </a:rPr>
              <a:t>https://adventist.ro/wp-content/uploads/2025/02/Sfintirea-Sabatului.pdf</a:t>
            </a:r>
            <a:endParaRPr lang="ro-RO" sz="1600" dirty="0">
              <a:latin typeface="Poppins" panose="00000500000000000000" pitchFamily="2" charset="0"/>
              <a:cs typeface="Poppins" panose="00000500000000000000" pitchFamily="2" charset="0"/>
            </a:endParaRPr>
          </a:p>
          <a:p>
            <a:pPr>
              <a:lnSpc>
                <a:spcPct val="110000"/>
              </a:lnSpc>
            </a:pPr>
            <a:r>
              <a:rPr lang="ro-RO" sz="1600" dirty="0">
                <a:latin typeface="Poppins" panose="00000500000000000000" pitchFamily="2" charset="0"/>
                <a:cs typeface="Poppins" panose="00000500000000000000" pitchFamily="2" charset="0"/>
              </a:rPr>
              <a:t>Manualul Bisericii, ed. 2022: </a:t>
            </a:r>
            <a:r>
              <a:rPr lang="ro-RO" sz="1600" dirty="0">
                <a:latin typeface="Poppins" panose="00000500000000000000" pitchFamily="2" charset="0"/>
                <a:cs typeface="Poppins" panose="00000500000000000000" pitchFamily="2" charset="0"/>
                <a:hlinkClick r:id="rId3"/>
              </a:rPr>
              <a:t>https://adventist.ro/wp-content/uploads/2023/07/Manualul-Bisericii_2022.pdf</a:t>
            </a:r>
            <a:endParaRPr lang="ro-RO" sz="1600" dirty="0">
              <a:latin typeface="Poppins" panose="00000500000000000000" pitchFamily="2" charset="0"/>
              <a:cs typeface="Poppins" panose="00000500000000000000" pitchFamily="2" charset="0"/>
            </a:endParaRPr>
          </a:p>
          <a:p>
            <a:pPr>
              <a:lnSpc>
                <a:spcPct val="110000"/>
              </a:lnSpc>
            </a:pPr>
            <a:r>
              <a:rPr lang="ro-RO" sz="1600" dirty="0">
                <a:latin typeface="Poppins" panose="00000500000000000000" pitchFamily="2" charset="0"/>
                <a:cs typeface="Poppins" panose="00000500000000000000" pitchFamily="2" charset="0"/>
              </a:rPr>
              <a:t>Mărturii despre Sabat, de Ellen White: </a:t>
            </a:r>
            <a:r>
              <a:rPr lang="ro-RO" sz="1600" dirty="0">
                <a:latin typeface="Poppins" panose="00000500000000000000" pitchFamily="2" charset="0"/>
                <a:cs typeface="Poppins" panose="00000500000000000000" pitchFamily="2" charset="0"/>
                <a:hlinkClick r:id="rId4"/>
              </a:rPr>
              <a:t>https://adventist.ro/wp-content/uploads/2025/02/Marturii-despre-sabat.pdf</a:t>
            </a:r>
            <a:r>
              <a:rPr lang="ro-RO" sz="1600" dirty="0">
                <a:latin typeface="Poppins" panose="00000500000000000000" pitchFamily="2" charset="0"/>
                <a:cs typeface="Poppins" panose="00000500000000000000" pitchFamily="2" charset="0"/>
              </a:rPr>
              <a:t> </a:t>
            </a:r>
          </a:p>
          <a:p>
            <a:pPr>
              <a:lnSpc>
                <a:spcPct val="110000"/>
              </a:lnSpc>
            </a:pPr>
            <a:r>
              <a:rPr lang="ro-RO" sz="1600" dirty="0">
                <a:latin typeface="Poppins" panose="00000500000000000000" pitchFamily="2" charset="0"/>
                <a:cs typeface="Poppins" panose="00000500000000000000" pitchFamily="2" charset="0"/>
              </a:rPr>
              <a:t>Îndrumar pentru servicii divine: </a:t>
            </a:r>
            <a:r>
              <a:rPr lang="ro-RO" sz="1600" dirty="0">
                <a:latin typeface="Poppins" panose="00000500000000000000" pitchFamily="2" charset="0"/>
                <a:cs typeface="Poppins" panose="00000500000000000000" pitchFamily="2" charset="0"/>
                <a:hlinkClick r:id="rId5"/>
              </a:rPr>
              <a:t>https://adventist.ro/5606/servicii-divine-de-inchinare-in-biserica-adventista/</a:t>
            </a:r>
            <a:r>
              <a:rPr lang="ro-RO" sz="1600" dirty="0">
                <a:latin typeface="Poppins" panose="00000500000000000000" pitchFamily="2" charset="0"/>
                <a:cs typeface="Poppins" panose="00000500000000000000" pitchFamily="2" charset="0"/>
              </a:rPr>
              <a:t> </a:t>
            </a:r>
          </a:p>
        </p:txBody>
      </p:sp>
      <p:pic>
        <p:nvPicPr>
          <p:cNvPr id="6" name="Imagine 5" descr="O imagine care conține schiță, desen, tablou, artă&#10;&#10;Descriere generată automat">
            <a:extLst>
              <a:ext uri="{FF2B5EF4-FFF2-40B4-BE49-F238E27FC236}">
                <a16:creationId xmlns:a16="http://schemas.microsoft.com/office/drawing/2014/main" id="{EF2E41FA-4995-4471-4E63-A93E900EB091}"/>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2408348371"/>
      </p:ext>
    </p:extLst>
  </p:cSld>
  <p:clrMapOvr>
    <a:masterClrMapping/>
  </p:clrMapOvr>
</p:sld>
</file>

<file path=ppt/theme/theme1.xml><?xml version="1.0" encoding="utf-8"?>
<a:theme xmlns:a="http://schemas.openxmlformats.org/drawingml/2006/main" name="Temă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685</TotalTime>
  <Words>10313</Words>
  <Application>Microsoft Office PowerPoint</Application>
  <PresentationFormat>Widescreen</PresentationFormat>
  <Paragraphs>746</Paragraphs>
  <Slides>91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91</vt:i4>
      </vt:variant>
    </vt:vector>
  </HeadingPairs>
  <TitlesOfParts>
    <vt:vector size="103" baseType="lpstr">
      <vt:lpstr>Aptos</vt:lpstr>
      <vt:lpstr>Aptos Display</vt:lpstr>
      <vt:lpstr>Arial</vt:lpstr>
      <vt:lpstr>Montserrat Thin</vt:lpstr>
      <vt:lpstr>Poppins</vt:lpstr>
      <vt:lpstr>Poppins Bold</vt:lpstr>
      <vt:lpstr>Poppins Light</vt:lpstr>
      <vt:lpstr>Poppins Medium</vt:lpstr>
      <vt:lpstr>Poppins SemiBold</vt:lpstr>
      <vt:lpstr>Poppins Thin</vt:lpstr>
      <vt:lpstr>Wingdings</vt:lpstr>
      <vt:lpstr>Temă Office</vt:lpstr>
      <vt:lpstr>PowerPoint Presentation</vt:lpstr>
      <vt:lpstr>În atenția pastorilor și a slujbașilor  adventiști de ziua a șaptea:   vă invităm să discutați în comitete acest document  și să îl promovați înaintea comunităților spre informare,  în vederea îmbunătățirii serviciilor divine și a reconsacrării.</vt:lpstr>
      <vt:lpstr>Cuprins</vt:lpstr>
      <vt:lpstr>Citește resurse online</vt:lpstr>
      <vt:lpstr>Programul de vineri seară </vt:lpstr>
      <vt:lpstr>Programul de vineri seară </vt:lpstr>
      <vt:lpstr>Programul de vineri seară </vt:lpstr>
      <vt:lpstr>Programul de vineri seară </vt:lpstr>
      <vt:lpstr>Programul de vineri seară </vt:lpstr>
      <vt:lpstr>Cuprins</vt:lpstr>
      <vt:lpstr>Închinarea prin rugăciune și Școala de Sabat</vt:lpstr>
      <vt:lpstr>Închinarea prin rugăciune și Școala de Sabat</vt:lpstr>
      <vt:lpstr>Închinarea prin rugăciune și Școala de Sabat</vt:lpstr>
      <vt:lpstr>Închinarea prin rugăciune și Școala de Sabat</vt:lpstr>
      <vt:lpstr>Cuprins</vt:lpstr>
      <vt:lpstr>Serviciul divin principal  din Sabat dimineață </vt:lpstr>
      <vt:lpstr>Serviciul divin principal  din Sabat dimineață </vt:lpstr>
      <vt:lpstr>Serviciul divin principal  din Sabat dimineață </vt:lpstr>
      <vt:lpstr>Serviciul divin principal  din Sabat dimineață </vt:lpstr>
      <vt:lpstr>Serviciul divin principal  din Sabat dimineață </vt:lpstr>
      <vt:lpstr>Cuprins</vt:lpstr>
      <vt:lpstr>Programul din Sabat după-amiază</vt:lpstr>
      <vt:lpstr>Programul din Sabat după-amiază</vt:lpstr>
      <vt:lpstr>Programul din Sabat după-amiază</vt:lpstr>
      <vt:lpstr>Programul din Sabat după-amiază</vt:lpstr>
      <vt:lpstr>Programul din Sabat după-amiază</vt:lpstr>
      <vt:lpstr>Programul din Sabat după-amiază</vt:lpstr>
      <vt:lpstr>Autoritatea de a stabili orarul și formatul serviciilor divine aparține bisericii locale, la decizia adunării administrative,  în consultare cu președintele Conferinței. Vă invităm să analizați cele de mai sus în vederea îmbunătățirii atât a formei,  cât și a fondului serviciului divin, pentru a răspunde nevoilor  și specificului credincioșilor care participă. </vt:lpstr>
      <vt:lpstr>Modelul nostru este aici: </vt:lpstr>
      <vt:lpstr>Cuprins</vt:lpstr>
      <vt:lpstr>Sfințirea Sabatului  și rețelele de socializare</vt:lpstr>
      <vt:lpstr>Sfințirea Sabatului  și rețelele de socializare</vt:lpstr>
      <vt:lpstr>Cuprins</vt:lpstr>
      <vt:lpstr>Adunări săptămânale de rugăciune</vt:lpstr>
      <vt:lpstr>Cuprins</vt:lpstr>
      <vt:lpstr>Principii ale închinării publice </vt:lpstr>
      <vt:lpstr>Adunări săptămânale de rugăciune</vt:lpstr>
      <vt:lpstr>Cuprins</vt:lpstr>
      <vt:lpstr>Închinarea adventistă în familie</vt:lpstr>
      <vt:lpstr>Închinarea adventistă în familie</vt:lpstr>
      <vt:lpstr>Închinarea adventistă în familie</vt:lpstr>
      <vt:lpstr>Închinarea adventistă în familie</vt:lpstr>
      <vt:lpstr>Închinarea adventistă în familie </vt:lpstr>
      <vt:lpstr>Închinarea adventistă în familie</vt:lpstr>
      <vt:lpstr>Închinarea adventistă în familie</vt:lpstr>
      <vt:lpstr>Cuprins</vt:lpstr>
      <vt:lpstr>Deschiderea și încheierea Sabatului</vt:lpstr>
      <vt:lpstr>Deschiderea și încheierea Sabatului</vt:lpstr>
      <vt:lpstr>Cuprins</vt:lpstr>
      <vt:lpstr>Cum țineau Sabatul  Domnul Isus și primii creștini?</vt:lpstr>
      <vt:lpstr>Cum țineau Sabatul  Domnul Isus și primii creștini?</vt:lpstr>
      <vt:lpstr>Cum țineau Sabatul  Domnul Isus și primii creștini?</vt:lpstr>
      <vt:lpstr>Cuprins</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Cuprins</vt:lpstr>
      <vt:lpstr>Ce făcea Ellen White în Sabat? </vt:lpstr>
      <vt:lpstr>Ce făcea Ellen White în Sabat? </vt:lpstr>
      <vt:lpstr>Cuprins</vt:lpstr>
      <vt:lpstr>Sabatul, zi de adunare și de bucurie </vt:lpstr>
      <vt:lpstr>Cuprins</vt:lpstr>
      <vt:lpstr>Închinarea în Vechiul și Noul Testament</vt:lpstr>
      <vt:lpstr>Închinarea în Vechiul și Noul Testament</vt:lpstr>
      <vt:lpstr>Închinarea în Vechiul și Noul Testament</vt:lpstr>
      <vt:lpstr>Cuprins</vt:lpstr>
      <vt:lpstr>Manualul Bisericii despre serviciile divine </vt:lpstr>
      <vt:lpstr>Serviciul divin principal </vt:lpstr>
      <vt:lpstr>Serviciul divin principal </vt:lpstr>
      <vt:lpstr>Manualul Bisericii despre serviciile divine </vt:lpstr>
      <vt:lpstr>Manualul Bisericii despre serviciile divine </vt:lpstr>
      <vt:lpstr>Manualul Bisericii despre serviciile divine </vt:lpstr>
      <vt:lpstr>Cuprins</vt:lpstr>
      <vt:lpstr>Citește resurse online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Delia Scripcariu</dc:creator>
  <cp:lastModifiedBy>Brinzan Daniel</cp:lastModifiedBy>
  <cp:revision>41</cp:revision>
  <dcterms:created xsi:type="dcterms:W3CDTF">2025-01-27T08:38:09Z</dcterms:created>
  <dcterms:modified xsi:type="dcterms:W3CDTF">2025-09-23T15:05:27Z</dcterms:modified>
</cp:coreProperties>
</file>